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60" r:id="rId5"/>
    <p:sldId id="305" r:id="rId6"/>
    <p:sldId id="263" r:id="rId7"/>
    <p:sldId id="264" r:id="rId8"/>
    <p:sldId id="265" r:id="rId9"/>
    <p:sldId id="266" r:id="rId10"/>
    <p:sldId id="267" r:id="rId11"/>
    <p:sldId id="268" r:id="rId12"/>
    <p:sldId id="273"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7" r:id="rId26"/>
    <p:sldId id="283" r:id="rId27"/>
    <p:sldId id="284" r:id="rId28"/>
    <p:sldId id="285" r:id="rId29"/>
    <p:sldId id="286" r:id="rId30"/>
    <p:sldId id="288" r:id="rId31"/>
    <p:sldId id="289" r:id="rId32"/>
    <p:sldId id="292" r:id="rId33"/>
    <p:sldId id="290" r:id="rId34"/>
    <p:sldId id="291" r:id="rId35"/>
    <p:sldId id="293" r:id="rId36"/>
    <p:sldId id="295" r:id="rId37"/>
    <p:sldId id="296" r:id="rId38"/>
    <p:sldId id="297" r:id="rId39"/>
    <p:sldId id="298" r:id="rId40"/>
    <p:sldId id="299" r:id="rId41"/>
    <p:sldId id="300" r:id="rId42"/>
    <p:sldId id="301" r:id="rId43"/>
    <p:sldId id="302" r:id="rId44"/>
    <p:sldId id="303" r:id="rId45"/>
    <p:sldId id="304" r:id="rId46"/>
    <p:sldId id="294"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262" r:id="rId63"/>
  </p:sldIdLst>
  <p:sldSz cx="9144000" cy="5143500" type="screen16x9"/>
  <p:notesSz cx="6858000" cy="9144000"/>
  <p:embeddedFontLst>
    <p:embeddedFont>
      <p:font typeface="Raleway" pitchFamily="2" charset="0"/>
      <p:regular r:id="rId65"/>
      <p:bold r:id="rId66"/>
      <p:italic r:id="rId67"/>
      <p:boldItalic r:id="rId68"/>
    </p:embeddedFont>
    <p:embeddedFont>
      <p:font typeface="Segoe UI" panose="020B0502040204020203" pitchFamily="34" charset="0"/>
      <p:regular r:id="rId69"/>
      <p:bold r:id="rId70"/>
      <p:italic r:id="rId71"/>
      <p:boldItalic r:id="rId72"/>
    </p:embeddedFont>
    <p:embeddedFont>
      <p:font typeface="Simplified Arabic Fixed" panose="02070309020205020404" pitchFamily="49" charset="-78"/>
      <p:regular r:id="rId73"/>
    </p:embeddedFont>
    <p:embeddedFont>
      <p:font typeface="Source Code Pro" panose="020B0509030403020204" pitchFamily="49" charset="0"/>
      <p:regular r:id="rId74"/>
      <p:bold r:id="rId75"/>
      <p:italic r:id="rId76"/>
      <p:boldItalic r:id="rId77"/>
    </p:embeddedFont>
    <p:embeddedFont>
      <p:font typeface="Source Sans Pro" panose="020B050303040302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4976" autoAdjust="0"/>
  </p:normalViewPr>
  <p:slideViewPr>
    <p:cSldViewPr snapToGrid="0">
      <p:cViewPr varScale="1">
        <p:scale>
          <a:sx n="64" d="100"/>
          <a:sy n="64" d="100"/>
        </p:scale>
        <p:origin x="2002" y="6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all, welcome to the first run of my SWC-inspired course on R Shiny for building web apps.</a:t>
            </a:r>
          </a:p>
          <a:p>
            <a:pPr marL="0" lvl="0" indent="0" algn="l" rtl="0">
              <a:spcBef>
                <a:spcPts val="0"/>
              </a:spcBef>
              <a:spcAft>
                <a:spcPts val="0"/>
              </a:spcAft>
              <a:buNone/>
            </a:pPr>
            <a:r>
              <a:rPr lang="en-US" dirty="0"/>
              <a:t>-I’m Dr. Alex Bajcz, designer and instructor, joined by Jessica Barry and Cody Hennessy as helpers.</a:t>
            </a:r>
          </a:p>
          <a:p>
            <a:pPr marL="0" lvl="0" indent="0" algn="l" rtl="0">
              <a:spcBef>
                <a:spcPts val="0"/>
              </a:spcBef>
              <a:spcAft>
                <a:spcPts val="0"/>
              </a:spcAft>
              <a:buNone/>
            </a:pPr>
            <a:r>
              <a:rPr lang="en-US" dirty="0"/>
              <a:t>-Today’s course is a shortened version of the lesson available at this URL. </a:t>
            </a:r>
          </a:p>
          <a:p>
            <a:pPr marL="0" lvl="0" indent="0" algn="l" rtl="0">
              <a:spcBef>
                <a:spcPts val="0"/>
              </a:spcBef>
              <a:spcAft>
                <a:spcPts val="0"/>
              </a:spcAft>
              <a:buNone/>
            </a:pPr>
            <a:r>
              <a:rPr lang="en-US" dirty="0"/>
              <a:t>-Before we start, please sign in to the workshop using this QR code or URL so we know you’re here.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Cuz, in recent years, we’ve seen many frameworks emerge, including Shiny. A framework is a complete toolset for building both halves of a website. </a:t>
            </a:r>
          </a:p>
          <a:p>
            <a:r>
              <a:rPr lang="en-US" dirty="0"/>
              <a:t>In Shiny, R serves as the one server language, cuz it’s a scripting language that also excels at wrangling data, making visualizations, and being a “scoreboard/tracker”. It can even do SQL work!</a:t>
            </a:r>
          </a:p>
          <a:p>
            <a:r>
              <a:rPr lang="en-US" dirty="0"/>
              <a:t>Meanwhile, Shiny code—the part that’ll be new to you all--does the rest thru what I call “R-like code.” </a:t>
            </a:r>
          </a:p>
          <a:p>
            <a:r>
              <a:rPr lang="en-US" dirty="0"/>
              <a:t>To structure your app’s U, you’ll write Shiny code, not pure HTML. To respond to user actions, you’ll write Shiny code, not pure JS. Shiny also tries to replace the need to write any pure CSS, though, here, it fails noticeably!</a:t>
            </a:r>
          </a:p>
          <a:p>
            <a:r>
              <a:rPr lang="en-US" dirty="0"/>
              <a:t>Shiny, or Shiny Server, really, also serves as “switchboard operator” between users’ browsers and your server so dialogues take place successfully. </a:t>
            </a:r>
          </a:p>
        </p:txBody>
      </p:sp>
    </p:spTree>
    <p:extLst>
      <p:ext uri="{BB962C8B-B14F-4D97-AF65-F5344CB8AC3E}">
        <p14:creationId xmlns:p14="http://schemas.microsoft.com/office/powerpoint/2010/main" val="158304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if you know R and can add Shiny to your repertoire, you can get your research on the web without needing to learn 5 new languages! More like half of 1, or 1, or </a:t>
            </a:r>
            <a:r>
              <a:rPr lang="en-US" i="1" dirty="0"/>
              <a:t>maybe</a:t>
            </a:r>
            <a:r>
              <a:rPr lang="en-US" dirty="0"/>
              <a:t> 2.</a:t>
            </a:r>
          </a:p>
          <a:p>
            <a:r>
              <a:rPr lang="en-US" dirty="0"/>
              <a:t>This means putting your research in your </a:t>
            </a:r>
            <a:r>
              <a:rPr lang="en-US" dirty="0" err="1"/>
              <a:t>stakeholders’s</a:t>
            </a:r>
            <a:r>
              <a:rPr lang="en-US" dirty="0"/>
              <a:t> hands by building dynamic, interactive graphics to display your data in exciting ways, and letting stakeholders explore them on their own terms. </a:t>
            </a:r>
          </a:p>
          <a:p>
            <a:r>
              <a:rPr lang="en-US" dirty="0"/>
              <a:t>You can also collect and process data in real time and provide decision support dashboards to help your stakeholders. And so much more! Anything a website or app can do, Shiny lets you build!</a:t>
            </a:r>
          </a:p>
          <a:p>
            <a:r>
              <a:rPr lang="en-US" dirty="0"/>
              <a:t>However, there’re a few catches:</a:t>
            </a:r>
          </a:p>
          <a:p>
            <a:r>
              <a:rPr lang="en-US" dirty="0"/>
              <a:t>First, Shiny gives you the </a:t>
            </a:r>
            <a:r>
              <a:rPr lang="en-US" i="1" dirty="0"/>
              <a:t>option</a:t>
            </a:r>
            <a:r>
              <a:rPr lang="en-US" dirty="0"/>
              <a:t> to write “R-like” code in place of HTML or JS, but it doesn’t for CSS in many instances. Without learning some CSS, your </a:t>
            </a:r>
            <a:r>
              <a:rPr lang="en-US" dirty="0" err="1"/>
              <a:t>apps’ll</a:t>
            </a:r>
            <a:r>
              <a:rPr lang="en-US" dirty="0"/>
              <a:t> work but look super bland. That’s why we’ll do a quick CSS crash course in a bit!</a:t>
            </a:r>
          </a:p>
          <a:p>
            <a:r>
              <a:rPr lang="en-US" dirty="0"/>
              <a:t>Second, Shiny doesn’t port all of JS’s functionality—there’re cool things JS can do Shiny can’t. I won’t cover those, but trust me, they exist! Knowing a little JS and how to add it to your app can make your apps a lot cooler.</a:t>
            </a:r>
          </a:p>
          <a:p>
            <a:r>
              <a:rPr lang="en-US" dirty="0"/>
              <a:t>Lastly, all this “R-like” code I’ve mentioned may look like R code, but it probably won’t feel much like it. And the reason is simple: it’s not really R code!</a:t>
            </a:r>
          </a:p>
          <a:p>
            <a:r>
              <a:rPr lang="en-US" dirty="0"/>
              <a:t>On the UI side, you’re </a:t>
            </a:r>
            <a:r>
              <a:rPr lang="en-US" i="1" dirty="0"/>
              <a:t>basically</a:t>
            </a:r>
            <a:r>
              <a:rPr lang="en-US" dirty="0"/>
              <a:t> still writing HTML, just in R’s clothing. So, knowing a little HTML goes a long way toward making </a:t>
            </a:r>
            <a:r>
              <a:rPr lang="en-US" dirty="0" err="1"/>
              <a:t>Shiny’s</a:t>
            </a:r>
            <a:r>
              <a:rPr lang="en-US" dirty="0"/>
              <a:t> UI code more intuitive, which is why we’ll also do a quick HTML crash course in a bit!</a:t>
            </a:r>
          </a:p>
          <a:p>
            <a:r>
              <a:rPr lang="en-US" dirty="0"/>
              <a:t>On the server side, you’ll basically be writing some JS, but in R’s clothing. Importantly, this Shiny code evaluates differently than the R code you’re used to—we’ll have to talk about that in the second hour :). </a:t>
            </a:r>
          </a:p>
        </p:txBody>
      </p:sp>
    </p:spTree>
    <p:extLst>
      <p:ext uri="{BB962C8B-B14F-4D97-AF65-F5344CB8AC3E}">
        <p14:creationId xmlns:p14="http://schemas.microsoft.com/office/powerpoint/2010/main" val="368367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web development in a nutshell and how Shiny fits in and changes the game. Any questions so far?</a:t>
            </a:r>
          </a:p>
          <a:p>
            <a:r>
              <a:rPr lang="en-US" dirty="0"/>
              <a:t>Next, let’s palette-cleanse by getting into RStudio to get our app off the ground. Let’s establish all the files and folders I recommend you make whenever you start a Shiny project.</a:t>
            </a:r>
          </a:p>
        </p:txBody>
      </p:sp>
    </p:spTree>
    <p:extLst>
      <p:ext uri="{BB962C8B-B14F-4D97-AF65-F5344CB8AC3E}">
        <p14:creationId xmlns:p14="http://schemas.microsoft.com/office/powerpoint/2010/main" val="3837970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first build a folder I’ll call our root folder. It’ll hold every other file our app needs.</a:t>
            </a:r>
          </a:p>
          <a:p>
            <a:r>
              <a:rPr lang="en-US" dirty="0"/>
              <a:t>Inside it, we’ll make three R Script files named EXACTLY </a:t>
            </a:r>
            <a:r>
              <a:rPr lang="en-US" dirty="0" err="1"/>
              <a:t>ui.R</a:t>
            </a:r>
            <a:r>
              <a:rPr lang="en-US" dirty="0"/>
              <a:t>, </a:t>
            </a:r>
            <a:r>
              <a:rPr lang="en-US" dirty="0" err="1"/>
              <a:t>server.R</a:t>
            </a:r>
            <a:r>
              <a:rPr lang="en-US" dirty="0"/>
              <a:t>, and </a:t>
            </a:r>
            <a:r>
              <a:rPr lang="en-US" dirty="0" err="1"/>
              <a:t>global.R</a:t>
            </a:r>
            <a:r>
              <a:rPr lang="en-US" dirty="0"/>
              <a:t>. Yes, those exact names are meaningful, so use them!</a:t>
            </a:r>
          </a:p>
          <a:p>
            <a:r>
              <a:rPr lang="en-US" dirty="0"/>
              <a:t>Then, we’ll make a subfolder called EXACTLY www. Inside it, we’ll add a file called styles.css. </a:t>
            </a:r>
          </a:p>
          <a:p>
            <a:r>
              <a:rPr lang="en-US" dirty="0"/>
              <a:t>Lastly, we’ll make our root folder into an R Project folder so it get a .</a:t>
            </a:r>
            <a:r>
              <a:rPr lang="en-US" dirty="0" err="1"/>
              <a:t>Rproj</a:t>
            </a:r>
            <a:r>
              <a:rPr lang="en-US" dirty="0"/>
              <a:t> file. How many here are already familiar with R Projects? They make it easier to work on complex, long-term projects—they keep your packages organized, help you retain your environment between sessions, and keep your files open between sessions too, among other features! So, they’re really great for Shiny app projects.</a:t>
            </a:r>
          </a:p>
          <a:p>
            <a:r>
              <a:rPr lang="en-US" dirty="0"/>
              <a:t>(Do all those things)</a:t>
            </a:r>
          </a:p>
          <a:p>
            <a:r>
              <a:rPr lang="en-US" dirty="0"/>
              <a:t>Before I move on, note that I usually build more stuff at this stage than we’ll use today. For example, if you want a file for custom JS code, or to use custom fonts, or to include media like videos, all that stuff goes in the www folder because R will assume it’s there!</a:t>
            </a:r>
          </a:p>
          <a:p>
            <a:r>
              <a:rPr lang="en-US" dirty="0"/>
              <a:t>I also really like to subdivide my app’s code into chunks so it’s easier to find just the code I want to work on. I use an </a:t>
            </a:r>
            <a:r>
              <a:rPr lang="en-US" dirty="0" err="1"/>
              <a:t>Rcode</a:t>
            </a:r>
            <a:r>
              <a:rPr lang="en-US" dirty="0"/>
              <a:t> subfolder to keep all those separate code files in one place.</a:t>
            </a:r>
          </a:p>
          <a:p>
            <a:r>
              <a:rPr lang="en-US" dirty="0"/>
              <a:t>And if my app has inputs, like data sets or R objects, I put those in a separate inputs subfolder. </a:t>
            </a:r>
          </a:p>
          <a:p>
            <a:r>
              <a:rPr lang="en-US" dirty="0"/>
              <a:t>So this is the </a:t>
            </a:r>
            <a:r>
              <a:rPr lang="en-US" i="1" dirty="0"/>
              <a:t>minimum</a:t>
            </a:r>
            <a:r>
              <a:rPr lang="en-US" dirty="0"/>
              <a:t> structure I recommend for every Shiny app project.</a:t>
            </a:r>
          </a:p>
        </p:txBody>
      </p:sp>
    </p:spTree>
    <p:extLst>
      <p:ext uri="{BB962C8B-B14F-4D97-AF65-F5344CB8AC3E}">
        <p14:creationId xmlns:p14="http://schemas.microsoft.com/office/powerpoint/2010/main" val="3392815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can add code to our app’s main files to get to where the app would start. </a:t>
            </a:r>
          </a:p>
          <a:p>
            <a:r>
              <a:rPr lang="en-US" dirty="0"/>
              <a:t>We’ll start with </a:t>
            </a:r>
            <a:r>
              <a:rPr lang="en-US" dirty="0" err="1"/>
              <a:t>global.R</a:t>
            </a:r>
            <a:r>
              <a:rPr lang="en-US" dirty="0"/>
              <a:t>, which is the first file to run when an app starts. Its job is to set the table for every </a:t>
            </a:r>
            <a:r>
              <a:rPr lang="en-US" i="1" u="sng" dirty="0"/>
              <a:t>other</a:t>
            </a:r>
            <a:r>
              <a:rPr lang="en-US" dirty="0"/>
              <a:t> file in our app. </a:t>
            </a:r>
          </a:p>
          <a:p>
            <a:r>
              <a:rPr lang="en-US" dirty="0"/>
              <a:t>So, we should put anything the app needs upfront or would need to make only once into </a:t>
            </a:r>
            <a:r>
              <a:rPr lang="en-US" dirty="0" err="1"/>
              <a:t>global.R</a:t>
            </a:r>
            <a:r>
              <a:rPr lang="en-US" dirty="0"/>
              <a:t>.</a:t>
            </a:r>
          </a:p>
          <a:p>
            <a:r>
              <a:rPr lang="en-US" dirty="0"/>
              <a:t>Good examples include library calls to turn on packages and commands that read in necessary inputs.</a:t>
            </a:r>
          </a:p>
          <a:p>
            <a:r>
              <a:rPr lang="en-US" dirty="0"/>
              <a:t>Both those things apply to us…(Go to R and do). </a:t>
            </a:r>
          </a:p>
          <a:p>
            <a:r>
              <a:rPr lang="en-US" dirty="0"/>
              <a:t>If you can pre-build anything assets your app needs but would otherwise have to make on the fly and stick it in </a:t>
            </a:r>
            <a:r>
              <a:rPr lang="en-US" dirty="0" err="1"/>
              <a:t>global.R</a:t>
            </a:r>
            <a:r>
              <a:rPr lang="en-US" dirty="0"/>
              <a:t>, that’s a good practice! It keeps your other code files tidier and may make your app faster too.</a:t>
            </a:r>
          </a:p>
        </p:txBody>
      </p:sp>
    </p:spTree>
    <p:extLst>
      <p:ext uri="{BB962C8B-B14F-4D97-AF65-F5344CB8AC3E}">
        <p14:creationId xmlns:p14="http://schemas.microsoft.com/office/powerpoint/2010/main" val="3936822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talk </a:t>
            </a:r>
            <a:r>
              <a:rPr lang="en-US" dirty="0" err="1"/>
              <a:t>server.R</a:t>
            </a:r>
            <a:r>
              <a:rPr lang="en-US" dirty="0"/>
              <a:t>. This’ll contain all code that runs on the server side to handle user interactions, to build complex visual elements for our users’ UI, and perform data operations.</a:t>
            </a:r>
          </a:p>
          <a:p>
            <a:r>
              <a:rPr lang="en-US" dirty="0"/>
              <a:t>For a typical, complex Shiny app, your server </a:t>
            </a:r>
            <a:r>
              <a:rPr lang="en-US" dirty="0" err="1"/>
              <a:t>code’ll</a:t>
            </a:r>
            <a:r>
              <a:rPr lang="en-US" dirty="0"/>
              <a:t> be ~70-95% of all your code! So, keeping this file organized is essential.</a:t>
            </a:r>
          </a:p>
          <a:p>
            <a:r>
              <a:rPr lang="en-US" dirty="0"/>
              <a:t>Remarkably, though, it actually must only contain a single command—one creating a custom function called server with three parameters named exactly input, output, and session. </a:t>
            </a:r>
          </a:p>
          <a:p>
            <a:r>
              <a:rPr lang="en-US" dirty="0"/>
              <a:t>ALL other server </a:t>
            </a:r>
            <a:r>
              <a:rPr lang="en-US" dirty="0" err="1"/>
              <a:t>code’ll</a:t>
            </a:r>
            <a:r>
              <a:rPr lang="en-US" dirty="0"/>
              <a:t> go inside this—the server is the “doing things” part of a website, so it makes sense it is one giant verb!</a:t>
            </a:r>
          </a:p>
          <a:p>
            <a:r>
              <a:rPr lang="en-US" dirty="0"/>
              <a:t>(Go to R to do)</a:t>
            </a:r>
          </a:p>
        </p:txBody>
      </p:sp>
    </p:spTree>
    <p:extLst>
      <p:ext uri="{BB962C8B-B14F-4D97-AF65-F5344CB8AC3E}">
        <p14:creationId xmlns:p14="http://schemas.microsoft.com/office/powerpoint/2010/main" val="97502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there’s </a:t>
            </a:r>
            <a:r>
              <a:rPr lang="en-US" dirty="0" err="1"/>
              <a:t>ui.R</a:t>
            </a:r>
            <a:r>
              <a:rPr lang="en-US" dirty="0"/>
              <a:t>, which builds the instructions sent to users’ browsers to construct our website’s UI. </a:t>
            </a:r>
          </a:p>
          <a:p>
            <a:r>
              <a:rPr lang="en-US" dirty="0"/>
              <a:t>Even though a website may contain hundreds or thousands of elements, our </a:t>
            </a:r>
            <a:r>
              <a:rPr lang="en-US" dirty="0" err="1"/>
              <a:t>ui.R</a:t>
            </a:r>
            <a:r>
              <a:rPr lang="en-US" dirty="0"/>
              <a:t> file is also contains just a single command---one that produces an R object called exactly </a:t>
            </a:r>
            <a:r>
              <a:rPr lang="en-US" dirty="0" err="1"/>
              <a:t>ui</a:t>
            </a:r>
            <a:r>
              <a:rPr lang="en-US" dirty="0"/>
              <a:t>. </a:t>
            </a:r>
          </a:p>
          <a:p>
            <a:r>
              <a:rPr lang="en-US" dirty="0"/>
              <a:t>This object needs to be an HTML container of some kind—I will explain what that means in a few minutes.</a:t>
            </a:r>
          </a:p>
          <a:p>
            <a:r>
              <a:rPr lang="en-US" dirty="0"/>
              <a:t>But, for example, in our case, our </a:t>
            </a:r>
            <a:r>
              <a:rPr lang="en-US" dirty="0" err="1"/>
              <a:t>ui.R</a:t>
            </a:r>
            <a:r>
              <a:rPr lang="en-US" dirty="0"/>
              <a:t> file will contain a single call to a function called </a:t>
            </a:r>
            <a:r>
              <a:rPr lang="en-US" dirty="0" err="1"/>
              <a:t>fluidPage</a:t>
            </a:r>
            <a:r>
              <a:rPr lang="en-US" dirty="0"/>
              <a:t>(), with the result stored in an object called </a:t>
            </a:r>
            <a:r>
              <a:rPr lang="en-US" dirty="0" err="1"/>
              <a:t>ui</a:t>
            </a:r>
            <a:r>
              <a:rPr lang="en-US" dirty="0"/>
              <a:t>. All other UI code we’ll write will go inside this call. </a:t>
            </a:r>
          </a:p>
          <a:p>
            <a:r>
              <a:rPr lang="en-US" dirty="0"/>
              <a:t>(Go to R to do. Show that the app runs now.)</a:t>
            </a:r>
          </a:p>
        </p:txBody>
      </p:sp>
    </p:spTree>
    <p:extLst>
      <p:ext uri="{BB962C8B-B14F-4D97-AF65-F5344CB8AC3E}">
        <p14:creationId xmlns:p14="http://schemas.microsoft.com/office/powerpoint/2010/main" val="2791699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just started up our app and, lo and behold, it’s VERY boring—an empty white screen!</a:t>
            </a:r>
          </a:p>
          <a:p>
            <a:r>
              <a:rPr lang="en-US" dirty="0"/>
              <a:t>We need to put elements in our UI if we want to change that. To do so, we’ll need to learn a little HTML, the language used to build the structure of UIs.</a:t>
            </a:r>
          </a:p>
        </p:txBody>
      </p:sp>
    </p:spTree>
    <p:extLst>
      <p:ext uri="{BB962C8B-B14F-4D97-AF65-F5344CB8AC3E}">
        <p14:creationId xmlns:p14="http://schemas.microsoft.com/office/powerpoint/2010/main" val="935721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important we cover these topics for many reasons, but the main one is that, in my opinion, the first and most important step of building a Shiny app is drawing out, often literally, how you want your app to look. </a:t>
            </a:r>
          </a:p>
          <a:p>
            <a:r>
              <a:rPr lang="en-US" dirty="0"/>
              <a:t>What fixtures exist? Where are they on the screen? What can users </a:t>
            </a:r>
            <a:r>
              <a:rPr lang="en-US" i="1" dirty="0"/>
              <a:t>do</a:t>
            </a:r>
            <a:r>
              <a:rPr lang="en-US" dirty="0"/>
              <a:t>? What is your webpage’s layout? As with any project, if you don’t know what you’re trying to create, you’ll struggle to make it!</a:t>
            </a:r>
          </a:p>
          <a:p>
            <a:r>
              <a:rPr lang="en-US" dirty="0"/>
              <a:t>So, as much as I’d love to jump straight into building our app’s UI for our app, we can’t. </a:t>
            </a:r>
          </a:p>
          <a:p>
            <a:r>
              <a:rPr lang="en-US" dirty="0"/>
              <a:t>I think you’d struggle if we did! Shiny UI code </a:t>
            </a:r>
            <a:r>
              <a:rPr lang="en-US" i="1" dirty="0"/>
              <a:t>looks</a:t>
            </a:r>
            <a:r>
              <a:rPr lang="en-US" dirty="0"/>
              <a:t> like R code, but it’s really just HTML wearing an R hat!</a:t>
            </a:r>
          </a:p>
          <a:p>
            <a:r>
              <a:rPr lang="en-US" dirty="0"/>
              <a:t>So, if we learn a little about HTML and web design, the UI code we’ll build will make more sense (I hope.</a:t>
            </a:r>
          </a:p>
        </p:txBody>
      </p:sp>
    </p:spTree>
    <p:extLst>
      <p:ext uri="{BB962C8B-B14F-4D97-AF65-F5344CB8AC3E}">
        <p14:creationId xmlns:p14="http://schemas.microsoft.com/office/powerpoint/2010/main" val="1358253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thankfully, HTML is NOT a general programming language, like R. It’s got a very narrow job and thus a narrow set of words and rules. </a:t>
            </a:r>
          </a:p>
          <a:p>
            <a:r>
              <a:rPr lang="en-US" dirty="0"/>
              <a:t>Its job is to help a browser know what to build and where to build it—that’s it!</a:t>
            </a:r>
          </a:p>
          <a:p>
            <a:r>
              <a:rPr lang="en-US" dirty="0"/>
              <a:t>In fact, HTML stands for hypertext markup language, and “markup” fits because it’s more like Markdown than R, if you’re familiar with Markdown.</a:t>
            </a:r>
          </a:p>
          <a:p>
            <a:r>
              <a:rPr lang="en-US" dirty="0"/>
              <a:t>Rather than a general language, it’s a coded set of instructions for how to build something rather than perform tasks.</a:t>
            </a:r>
          </a:p>
          <a:p>
            <a:r>
              <a:rPr lang="en-US" dirty="0"/>
              <a:t>I think Shiny developers should know just three things about HTML and web design more generally:</a:t>
            </a:r>
          </a:p>
          <a:p>
            <a:r>
              <a:rPr lang="en-US" dirty="0"/>
              <a:t>First, a website’s UI is just a box filled with other boxes. Those boxes either hold fixtures you’d recognize, like text blocks or images, or they hold other boxes. All these boxes are HTML’s “nouns,” called “elements.”</a:t>
            </a:r>
          </a:p>
          <a:p>
            <a:r>
              <a:rPr lang="en-US" dirty="0"/>
              <a:t>Second, two boxes that exist on every website are the “head” box and the “body” box. Virtually everything users see goes in the body box. However, special instructions on how to build a site, like what CSS to use, goes in the head box.</a:t>
            </a:r>
          </a:p>
          <a:p>
            <a:r>
              <a:rPr lang="en-US" dirty="0"/>
              <a:t>So, almost all we’ll do as Shiny users is fill the body box. But occasionally we’ll need to put something in the head box—we’ll see how later.</a:t>
            </a:r>
          </a:p>
          <a:p>
            <a:r>
              <a:rPr lang="en-US" dirty="0"/>
              <a:t>Lastly, HTML boxes have changeable </a:t>
            </a:r>
            <a:r>
              <a:rPr lang="en-US" b="1" dirty="0"/>
              <a:t>attributes</a:t>
            </a:r>
            <a:r>
              <a:rPr lang="en-US" dirty="0"/>
              <a:t> (HTML’s adjectives) that distinguish them from each other. They also have </a:t>
            </a:r>
            <a:r>
              <a:rPr lang="en-US" b="1" dirty="0"/>
              <a:t>properties</a:t>
            </a:r>
            <a:r>
              <a:rPr lang="en-US" dirty="0"/>
              <a:t> that affect how they behave and “fit together” and look depending on screen size, browser brand, and so on.</a:t>
            </a:r>
          </a:p>
          <a:p>
            <a:r>
              <a:rPr lang="en-US" dirty="0"/>
              <a:t>These are abstract ideas, so let’s go deeper into each.</a:t>
            </a:r>
          </a:p>
        </p:txBody>
      </p:sp>
    </p:spTree>
    <p:extLst>
      <p:ext uri="{BB962C8B-B14F-4D97-AF65-F5344CB8AC3E}">
        <p14:creationId xmlns:p14="http://schemas.microsoft.com/office/powerpoint/2010/main" val="124972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9eb764eb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9eb764eb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reminder: By being here today, you’re agreeing to abiding by the Carpentries Code of Conduct—basically, inclusivity and respect for all and for the learning environment.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that first concept: that websites are just boxes full of stuff and other boxes.</a:t>
            </a:r>
          </a:p>
          <a:p>
            <a:r>
              <a:rPr lang="en-US" dirty="0"/>
              <a:t>Here’s my </a:t>
            </a:r>
            <a:r>
              <a:rPr lang="en-US" dirty="0" err="1"/>
              <a:t>MyU</a:t>
            </a:r>
            <a:r>
              <a:rPr lang="en-US" dirty="0"/>
              <a:t> landing page from a while back. When you look at it, what do you see?</a:t>
            </a:r>
          </a:p>
        </p:txBody>
      </p:sp>
    </p:spTree>
    <p:extLst>
      <p:ext uri="{BB962C8B-B14F-4D97-AF65-F5344CB8AC3E}">
        <p14:creationId xmlns:p14="http://schemas.microsoft.com/office/powerpoint/2010/main" val="2510802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 </a:t>
            </a:r>
            <a:r>
              <a:rPr lang="en-US" i="1" dirty="0"/>
              <a:t>want</a:t>
            </a:r>
            <a:r>
              <a:rPr lang="en-US" dirty="0"/>
              <a:t> you to see, when you look at any webpage like this one, is what a web developer sees, which is something more like this:</a:t>
            </a:r>
          </a:p>
          <a:p>
            <a:r>
              <a:rPr lang="en-US" dirty="0"/>
              <a:t>There’s one box holding the whole page, and it contains three boxes—a header, a footer, and a main area. The header has a box for a form which contains widgets like a search bar, a box for a logo image, and a box for a navigation bar. </a:t>
            </a:r>
          </a:p>
          <a:p>
            <a:r>
              <a:rPr lang="en-US" dirty="0"/>
              <a:t>The main area box contains a sidebar box and a main panel box, with the main panel box is divided into article boxes each containing headers, images, and text blocks. And so on!</a:t>
            </a:r>
          </a:p>
          <a:p>
            <a:r>
              <a:rPr lang="en-US" dirty="0"/>
              <a:t>The point is to think about a webpage as less of “one area” like a disorganized junk drawer and more like a carefully mapped series of cubbies and slots, like those created by a drawer organizer.</a:t>
            </a:r>
          </a:p>
        </p:txBody>
      </p:sp>
    </p:spTree>
    <p:extLst>
      <p:ext uri="{BB962C8B-B14F-4D97-AF65-F5344CB8AC3E}">
        <p14:creationId xmlns:p14="http://schemas.microsoft.com/office/powerpoint/2010/main" val="355336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see what an HTML “box” looks like at a coding level so we can appreciate how we’d use them to build an orderly arrangement of content on a page.</a:t>
            </a:r>
          </a:p>
          <a:p>
            <a:r>
              <a:rPr lang="en-US" dirty="0"/>
              <a:t>Here’s the code for a division, or div for short, which is a generic HTML box.</a:t>
            </a:r>
          </a:p>
          <a:p>
            <a:r>
              <a:rPr lang="en-US" dirty="0"/>
              <a:t>First, you’ve got an opening tag, the element type name (here, div) surrounded by carrots.</a:t>
            </a:r>
          </a:p>
          <a:p>
            <a:r>
              <a:rPr lang="en-US" dirty="0"/>
              <a:t>Then, there’s a closing tag, which is the same but with a backslash before the name. These two tags tell a browser where a box “begins” and “ends.”</a:t>
            </a:r>
          </a:p>
          <a:p>
            <a:r>
              <a:rPr lang="en-US" dirty="0"/>
              <a:t>In between, we put the box’s contents. Here, that’s text, but it could be </a:t>
            </a:r>
            <a:r>
              <a:rPr lang="en-US" i="1" dirty="0"/>
              <a:t>hundreds</a:t>
            </a:r>
            <a:r>
              <a:rPr lang="en-US" dirty="0"/>
              <a:t> of other things, including other HTML boxes.</a:t>
            </a:r>
          </a:p>
          <a:p>
            <a:r>
              <a:rPr lang="en-US" dirty="0"/>
              <a:t>Inside the opening tag, we can also modify attributes to using attribute = quoted value format. Here, we gave our box an ID of “</a:t>
            </a:r>
            <a:r>
              <a:rPr lang="en-US" dirty="0" err="1"/>
              <a:t>my_box</a:t>
            </a:r>
            <a:r>
              <a:rPr lang="en-US" dirty="0"/>
              <a:t>.” HTML ids must be unique, so this one would distinguish this box from every other in our entire webpage. We’ll see why that matters later.</a:t>
            </a:r>
          </a:p>
          <a:p>
            <a:r>
              <a:rPr lang="en-US" dirty="0"/>
              <a:t>Now, I argued earlier that, in Shiny, when coding our UI, we’re basically writing HTML code with an R flair.</a:t>
            </a:r>
          </a:p>
          <a:p>
            <a:r>
              <a:rPr lang="en-US" dirty="0"/>
              <a:t>To prove my point, here’s how you’d code the same box using Shiny code. </a:t>
            </a:r>
          </a:p>
          <a:p>
            <a:r>
              <a:rPr lang="en-US" dirty="0"/>
              <a:t>Ok, yeah, it’s R </a:t>
            </a:r>
            <a:r>
              <a:rPr lang="en-US" i="1" dirty="0"/>
              <a:t>syntax</a:t>
            </a:r>
            <a:r>
              <a:rPr lang="en-US" dirty="0"/>
              <a:t>—this </a:t>
            </a:r>
            <a:r>
              <a:rPr lang="en-US" i="1" dirty="0"/>
              <a:t>looks</a:t>
            </a:r>
            <a:r>
              <a:rPr lang="en-US" dirty="0"/>
              <a:t> like a typical R function call with typical input structure. But, hopefully, you see this is not much different from the HTML it’s replacing!</a:t>
            </a:r>
          </a:p>
        </p:txBody>
      </p:sp>
    </p:spTree>
    <p:extLst>
      <p:ext uri="{BB962C8B-B14F-4D97-AF65-F5344CB8AC3E}">
        <p14:creationId xmlns:p14="http://schemas.microsoft.com/office/powerpoint/2010/main" val="3642471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divs</a:t>
            </a:r>
            <a:r>
              <a:rPr lang="en-US" dirty="0"/>
              <a:t> are a catch-all box web </a:t>
            </a:r>
            <a:r>
              <a:rPr lang="en-US" dirty="0" err="1"/>
              <a:t>devs</a:t>
            </a:r>
            <a:r>
              <a:rPr lang="en-US" dirty="0"/>
              <a:t> use a lot, but they’re by no means the only box! There are hundreds of HTML box types out there, although a couple dozen are used far more often than others.</a:t>
            </a:r>
          </a:p>
          <a:p>
            <a:r>
              <a:rPr lang="en-US" dirty="0"/>
              <a:t>If you’re familiar with Markdown, some of these may be familiar: You have boxes for headings (h1, h2, etc.), text boxes (called paragraphs, or </a:t>
            </a:r>
            <a:r>
              <a:rPr lang="en-US" dirty="0" err="1"/>
              <a:t>ps</a:t>
            </a:r>
            <a:r>
              <a:rPr lang="en-US" dirty="0"/>
              <a:t>), anchors (what we’d call “links”, or as), images (</a:t>
            </a:r>
            <a:r>
              <a:rPr lang="en-US" dirty="0" err="1"/>
              <a:t>img</a:t>
            </a:r>
            <a:r>
              <a:rPr lang="en-US" dirty="0"/>
              <a:t>), numbered and bulleted lists (</a:t>
            </a:r>
            <a:r>
              <a:rPr lang="en-US" dirty="0" err="1"/>
              <a:t>ol</a:t>
            </a:r>
            <a:r>
              <a:rPr lang="en-US" dirty="0"/>
              <a:t> and </a:t>
            </a:r>
            <a:r>
              <a:rPr lang="en-US" dirty="0" err="1"/>
              <a:t>ul</a:t>
            </a:r>
            <a:r>
              <a:rPr lang="en-US" dirty="0"/>
              <a:t>) and their list items (</a:t>
            </a:r>
            <a:r>
              <a:rPr lang="en-US" dirty="0" err="1"/>
              <a:t>lis</a:t>
            </a:r>
            <a:r>
              <a:rPr lang="en-US" dirty="0"/>
              <a:t>), and so on. There are also “descriptive” boxes for things like headers and footers, sidebars, navigation bars, page sections, figures and figure captions, and so on.</a:t>
            </a:r>
          </a:p>
          <a:p>
            <a:r>
              <a:rPr lang="en-US" dirty="0"/>
              <a:t>Here are just some of the HTML boxes you can add to your Shiny apps using </a:t>
            </a:r>
            <a:r>
              <a:rPr lang="en-US" dirty="0" err="1"/>
              <a:t>Shiny’s</a:t>
            </a:r>
            <a:r>
              <a:rPr lang="en-US" dirty="0"/>
              <a:t> tags functions. </a:t>
            </a:r>
          </a:p>
          <a:p>
            <a:r>
              <a:rPr lang="en-US" dirty="0"/>
              <a:t>So, if you can add it to a website in </a:t>
            </a:r>
            <a:r>
              <a:rPr lang="en-US" dirty="0" err="1"/>
              <a:t>Wix</a:t>
            </a:r>
            <a:r>
              <a:rPr lang="en-US" dirty="0"/>
              <a:t> or Squarespace, or to a report in Markdown, or maybe even to a document in Word, you can probably add it to a website in Shiny!</a:t>
            </a:r>
          </a:p>
        </p:txBody>
      </p:sp>
    </p:spTree>
    <p:extLst>
      <p:ext uri="{BB962C8B-B14F-4D97-AF65-F5344CB8AC3E}">
        <p14:creationId xmlns:p14="http://schemas.microsoft.com/office/powerpoint/2010/main" val="4264131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I mentioned that every website’s UI is a box (an HTML box) that contains two boxes—a head and a body. </a:t>
            </a:r>
          </a:p>
          <a:p>
            <a:r>
              <a:rPr lang="en-US" dirty="0"/>
              <a:t>In Shiny, the HTML box is created for us invisibly—we can’t see it, touch it, or make it. That’s fine cuz we don’t want or need to!</a:t>
            </a:r>
          </a:p>
          <a:p>
            <a:r>
              <a:rPr lang="en-US" dirty="0"/>
              <a:t>The head and body boxes are also created for us invisibly. Everything we put inside the </a:t>
            </a:r>
            <a:r>
              <a:rPr lang="en-US" dirty="0" err="1"/>
              <a:t>ui</a:t>
            </a:r>
            <a:r>
              <a:rPr lang="en-US" dirty="0"/>
              <a:t> object will automatically get put into the body unless we explicitly say otherwise.</a:t>
            </a:r>
          </a:p>
          <a:p>
            <a:r>
              <a:rPr lang="en-US" dirty="0"/>
              <a:t>So, 98%+ of our UI code, and what our users will see, will be body box code.</a:t>
            </a:r>
          </a:p>
          <a:p>
            <a:r>
              <a:rPr lang="en-US" dirty="0"/>
              <a:t>However, there are two exceptions worth mentioning.</a:t>
            </a:r>
          </a:p>
          <a:p>
            <a:r>
              <a:rPr lang="en-US" dirty="0"/>
              <a:t>First, the head box can contain a title box. It’s optional but </a:t>
            </a:r>
            <a:r>
              <a:rPr lang="en-US" dirty="0" err="1"/>
              <a:t>kinda</a:t>
            </a:r>
            <a:r>
              <a:rPr lang="en-US" dirty="0"/>
              <a:t> fun! Let’s see what it does—(Show in R)</a:t>
            </a:r>
          </a:p>
          <a:p>
            <a:r>
              <a:rPr lang="en-US" dirty="0"/>
              <a:t>Second, I mentioned earlier the head box is for special instructions browsers should use when building our app. That includes references to other files the browser should reference when building our app besides the HTML one it reads first, such as any CSS style sheet files. Let’s reference the CSS file we’ve made in our own app by putting a reference to it in the head box manually—(Show in R). </a:t>
            </a:r>
          </a:p>
          <a:p>
            <a:r>
              <a:rPr lang="en-US" dirty="0"/>
              <a:t>Adding that CSS file reference doesn’t do anything yet cuz that file is empty! But not for long…</a:t>
            </a:r>
          </a:p>
          <a:p>
            <a:r>
              <a:rPr lang="en-US" dirty="0"/>
              <a:t>Note that, you’d link to any JS files in a similar manner, using a “script” box instead of a “link” box.</a:t>
            </a:r>
          </a:p>
        </p:txBody>
      </p:sp>
    </p:spTree>
    <p:extLst>
      <p:ext uri="{BB962C8B-B14F-4D97-AF65-F5344CB8AC3E}">
        <p14:creationId xmlns:p14="http://schemas.microsoft.com/office/powerpoint/2010/main" val="852448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Adding our stylesheet is a nice segue to the last section of this unit—where we’ll start adding real structure to our app in a way that’ll look nice on a range of devices.</a:t>
            </a:r>
          </a:p>
        </p:txBody>
      </p:sp>
    </p:spTree>
    <p:extLst>
      <p:ext uri="{BB962C8B-B14F-4D97-AF65-F5344CB8AC3E}">
        <p14:creationId xmlns:p14="http://schemas.microsoft.com/office/powerpoint/2010/main" val="1364374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 making a website that looks good on a range of devices is what I think of as </a:t>
            </a:r>
            <a:r>
              <a:rPr lang="en-US" i="1" dirty="0"/>
              <a:t>the</a:t>
            </a:r>
            <a:r>
              <a:rPr lang="en-US" dirty="0"/>
              <a:t> challenge for 21</a:t>
            </a:r>
            <a:r>
              <a:rPr lang="en-US" baseline="30000" dirty="0"/>
              <a:t>st</a:t>
            </a:r>
            <a:r>
              <a:rPr lang="en-US" dirty="0"/>
              <a:t> Century web developers. </a:t>
            </a:r>
          </a:p>
          <a:p>
            <a:r>
              <a:rPr lang="en-US" dirty="0"/>
              <a:t>Consider that users might access your app on a variety of devices. Not just with different operating systems of different versions and ages but vastly different sizes and resolutions too. Anything from a smart watch or flip phone to a projector screen or jumbotron. Any web-enabled device could try to view your website!</a:t>
            </a:r>
          </a:p>
          <a:p>
            <a:r>
              <a:rPr lang="en-US" dirty="0"/>
              <a:t>When we’re designing a webpage, then, we need to consider not just what elements to include but how these should display, or “flow,” on screens of various sizes.</a:t>
            </a:r>
          </a:p>
          <a:p>
            <a:r>
              <a:rPr lang="en-US" dirty="0"/>
              <a:t>One paradigm for this is called mobile-first design. In MFD, you design your website such that, on a narrow screen, like a phone in portrait mode, everything arranges into a single vertical column.</a:t>
            </a:r>
          </a:p>
          <a:p>
            <a:r>
              <a:rPr lang="en-US" dirty="0"/>
              <a:t>However, you set up the UI to be flexible such that some elements might panel or grid next to each other if screen width allows, allowing more things to be on screen at once when that’s possible. This is often easier than trying to figure out how to cram a complex arrangement into a single column!</a:t>
            </a:r>
          </a:p>
          <a:p>
            <a:r>
              <a:rPr lang="en-US" dirty="0"/>
              <a:t>We’ll use MFD to make our app today, and </a:t>
            </a:r>
            <a:r>
              <a:rPr lang="en-US" dirty="0" err="1"/>
              <a:t>Shiny’s</a:t>
            </a:r>
            <a:r>
              <a:rPr lang="en-US" dirty="0"/>
              <a:t> tools make that easy!</a:t>
            </a:r>
          </a:p>
        </p:txBody>
      </p:sp>
    </p:spTree>
    <p:extLst>
      <p:ext uri="{BB962C8B-B14F-4D97-AF65-F5344CB8AC3E}">
        <p14:creationId xmlns:p14="http://schemas.microsoft.com/office/powerpoint/2010/main" val="499596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provides some special HTML containers for this, including the fluid*() series containers.</a:t>
            </a:r>
          </a:p>
          <a:p>
            <a:r>
              <a:rPr lang="en-US" dirty="0"/>
              <a:t>Today, we’ll use a </a:t>
            </a:r>
            <a:r>
              <a:rPr lang="en-US" dirty="0" err="1"/>
              <a:t>fluidPage</a:t>
            </a:r>
            <a:r>
              <a:rPr lang="en-US" dirty="0"/>
              <a:t> container as our outermost container. This ‘ll automatically expand or contract in size according to the contents objects we place directly inside it. It’s basically the Spanx of containers.</a:t>
            </a:r>
          </a:p>
          <a:p>
            <a:r>
              <a:rPr lang="en-US" dirty="0"/>
              <a:t>We then subdivide that page box into rows, using </a:t>
            </a:r>
            <a:r>
              <a:rPr lang="en-US" dirty="0" err="1"/>
              <a:t>fluidRow</a:t>
            </a:r>
            <a:r>
              <a:rPr lang="en-US" dirty="0"/>
              <a:t>(), and those rows into cells using column(). This creates a “grid-like” tabular structure, in which elements that would stack vertically by default will instead sit side-by-side if there’s room and in which elements that would sit side-by-side by default will instead stack vertically if there isn’t room. That handles both halves of the MFD paradigm!</a:t>
            </a:r>
          </a:p>
          <a:p>
            <a:r>
              <a:rPr lang="en-US" dirty="0"/>
              <a:t>Meanwhile, Shiny also has the “layout*() family containers, which do the opposite—they force a certain layout, regardless of screen size. So, for example a </a:t>
            </a:r>
            <a:r>
              <a:rPr lang="en-US" dirty="0" err="1"/>
              <a:t>sidebarLayout</a:t>
            </a:r>
            <a:r>
              <a:rPr lang="en-US" dirty="0"/>
              <a:t> would have two columns (a narrower side panel and a wider main panel) even on a smart phone. </a:t>
            </a:r>
          </a:p>
          <a:p>
            <a:r>
              <a:rPr lang="en-US" dirty="0"/>
              <a:t>Instead of using that, we’ll use the fluid functions to build something that automatically looks like that on wide screens but looks like a single column on narrow ones.</a:t>
            </a:r>
          </a:p>
        </p:txBody>
      </p:sp>
    </p:spTree>
    <p:extLst>
      <p:ext uri="{BB962C8B-B14F-4D97-AF65-F5344CB8AC3E}">
        <p14:creationId xmlns:p14="http://schemas.microsoft.com/office/powerpoint/2010/main" val="449833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know what UI elements we want to use, where they come from, and why we want to use them, let’s *finally* do some earnest Shiny coding by adding some UI elements.</a:t>
            </a:r>
          </a:p>
          <a:p>
            <a:r>
              <a:rPr lang="en-US" dirty="0"/>
              <a:t>We’ll first make a header-like box containing a title for our app using the top-level heading HTML element, h1. </a:t>
            </a:r>
          </a:p>
          <a:p>
            <a:r>
              <a:rPr lang="en-US" dirty="0"/>
              <a:t>Then, let’s add a single </a:t>
            </a:r>
            <a:r>
              <a:rPr lang="en-US" dirty="0" err="1"/>
              <a:t>fluidRow</a:t>
            </a:r>
            <a:r>
              <a:rPr lang="en-US" dirty="0"/>
              <a:t>, which we’ll divide into two cells using the column() Shiny box. We’ll set the columns’ widths to 4 and 8, respectively. That’ll make the cells take up 1/3 and 2/3rds of the screen width, respectively, just like in a typical a sidebar layout which is what our </a:t>
            </a:r>
            <a:r>
              <a:rPr lang="en-US" dirty="0" err="1"/>
              <a:t>app’ll</a:t>
            </a:r>
            <a:r>
              <a:rPr lang="en-US" dirty="0"/>
              <a:t> look like on a wide screen.</a:t>
            </a:r>
          </a:p>
          <a:p>
            <a:r>
              <a:rPr lang="en-US" dirty="0"/>
              <a:t>On narrow screens, because we add the side panel “first,” the side panel will shift automatically to sit above the main panel cell, so users will see it first. Since it’ll contain options for messing with our main panel’s content, this order makes sense to me.</a:t>
            </a:r>
          </a:p>
          <a:p>
            <a:r>
              <a:rPr lang="en-US" dirty="0"/>
              <a:t>Lastly, we’ll add a footer using the footer() Shiny container. </a:t>
            </a:r>
          </a:p>
          <a:p>
            <a:r>
              <a:rPr lang="en-US" dirty="0"/>
              <a:t>(Go do this in R, and then start the app to show—remind them at this point to switch to “launch external”!!!)</a:t>
            </a:r>
          </a:p>
        </p:txBody>
      </p:sp>
    </p:spTree>
    <p:extLst>
      <p:ext uri="{BB962C8B-B14F-4D97-AF65-F5344CB8AC3E}">
        <p14:creationId xmlns:p14="http://schemas.microsoft.com/office/powerpoint/2010/main" val="834268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just saw that our app looks quite dull! And not just because there’s not much in it. I said earlier that the default CSS Shiny applies is SUPER basic.</a:t>
            </a:r>
          </a:p>
          <a:p>
            <a:r>
              <a:rPr lang="en-US" dirty="0"/>
              <a:t>If you want your app to be pretty, learning some CSS code is essential.</a:t>
            </a:r>
          </a:p>
          <a:p>
            <a:r>
              <a:rPr lang="en-US" dirty="0"/>
              <a:t>The good news is that CSS is also not a scripting language! Its only job is tell a browser </a:t>
            </a:r>
            <a:r>
              <a:rPr lang="en-US" i="1" dirty="0"/>
              <a:t>how</a:t>
            </a:r>
            <a:r>
              <a:rPr lang="en-US" dirty="0"/>
              <a:t> to display each element—what colors, fonts, borders, sizes, animations, alignments, etc. to use.</a:t>
            </a:r>
          </a:p>
          <a:p>
            <a:r>
              <a:rPr lang="en-US" dirty="0"/>
              <a:t>In that way, it’s more akin to theme and the scale functions in ggplot2 than to R. </a:t>
            </a:r>
            <a:r>
              <a:rPr lang="en-US" i="1" dirty="0"/>
              <a:t>What</a:t>
            </a:r>
            <a:r>
              <a:rPr lang="en-US" dirty="0"/>
              <a:t> are we changing, and what are we changing it </a:t>
            </a:r>
            <a:r>
              <a:rPr lang="en-US" i="1" dirty="0"/>
              <a:t>to</a:t>
            </a:r>
            <a:r>
              <a:rPr lang="en-US" dirty="0"/>
              <a:t>? That’s it.</a:t>
            </a:r>
          </a:p>
          <a:p>
            <a:r>
              <a:rPr lang="en-US" dirty="0"/>
              <a:t>So, you CAN definitely learn enough CSS to make a BIG difference, I promise!</a:t>
            </a:r>
          </a:p>
        </p:txBody>
      </p:sp>
    </p:spTree>
    <p:extLst>
      <p:ext uri="{BB962C8B-B14F-4D97-AF65-F5344CB8AC3E}">
        <p14:creationId xmlns:p14="http://schemas.microsoft.com/office/powerpoint/2010/main" val="66190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9bf89401d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9bf89401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0"/>
              </a:spcBef>
              <a:spcAft>
                <a:spcPts val="0"/>
              </a:spcAft>
              <a:buNone/>
            </a:pPr>
            <a:r>
              <a:rPr lang="en-US" dirty="0"/>
              <a:t>-A brief overview of where we’re headed over the next 3 hours:</a:t>
            </a:r>
          </a:p>
          <a:p>
            <a:pPr marL="0" lvl="0" indent="0" algn="l" rtl="0">
              <a:spcBef>
                <a:spcPts val="3600"/>
              </a:spcBef>
              <a:spcAft>
                <a:spcPts val="0"/>
              </a:spcAft>
              <a:buNone/>
            </a:pPr>
            <a:r>
              <a:rPr lang="en-US" dirty="0"/>
              <a:t>-First hour covers project setup as well as web dev basics. 2</a:t>
            </a:r>
            <a:r>
              <a:rPr lang="en-US" baseline="30000" dirty="0"/>
              <a:t>nd</a:t>
            </a:r>
            <a:r>
              <a:rPr lang="en-US" dirty="0"/>
              <a:t> hour covers R </a:t>
            </a:r>
            <a:r>
              <a:rPr lang="en-US" dirty="0" err="1"/>
              <a:t>Shiny’s</a:t>
            </a:r>
            <a:r>
              <a:rPr lang="en-US" dirty="0"/>
              <a:t> core concepts. 3</a:t>
            </a:r>
            <a:r>
              <a:rPr lang="en-US" baseline="30000" dirty="0"/>
              <a:t>rd </a:t>
            </a:r>
            <a:r>
              <a:rPr lang="en-US" dirty="0"/>
              <a:t>covers the real fun stuff: complex elements like maps, tables, and figures. </a:t>
            </a:r>
          </a:p>
          <a:p>
            <a:pPr marL="0" lvl="0" indent="0" algn="l" rtl="0">
              <a:spcBef>
                <a:spcPts val="3600"/>
              </a:spcBef>
              <a:spcAft>
                <a:spcPts val="0"/>
              </a:spcAft>
              <a:buNone/>
            </a:pPr>
            <a:r>
              <a:rPr lang="en-US" dirty="0"/>
              <a:t>-Will we get to it all? We’ll find out lol. Either way, there’ll be 2 five-</a:t>
            </a:r>
            <a:r>
              <a:rPr lang="en-US" dirty="0" err="1"/>
              <a:t>ish</a:t>
            </a:r>
            <a:r>
              <a:rPr lang="en-US" dirty="0"/>
              <a:t> minute breaks before each hour and we’ll officially end at noon. Anything we don’t get to, you can explore on your own using the online curriculum.</a:t>
            </a:r>
          </a:p>
          <a:p>
            <a:pPr marL="0" lvl="0" indent="0" algn="l" rtl="0">
              <a:spcBef>
                <a:spcPts val="3600"/>
              </a:spcBef>
              <a:spcAft>
                <a:spcPts val="0"/>
              </a:spcAft>
              <a:buNone/>
            </a:pPr>
            <a:r>
              <a:rPr lang="en-US" dirty="0"/>
              <a:t>-Except for much of hour 1, which’ll be majority PPT, this is a live-coding workshop. I’ll be coding and expect you all to code alongside me the whole way. </a:t>
            </a:r>
          </a:p>
          <a:p>
            <a:pPr marL="0" lvl="0" indent="0" algn="l" rtl="0">
              <a:spcBef>
                <a:spcPts val="3600"/>
              </a:spcBef>
              <a:spcAft>
                <a:spcPts val="0"/>
              </a:spcAft>
              <a:buNone/>
            </a:pPr>
            <a:r>
              <a:rPr lang="en-US" dirty="0"/>
              <a:t>-As I go, please stop me and ask questions! Raise your hand, flag down a helper, throw stuff at me—however you can get my attention.</a:t>
            </a:r>
          </a:p>
          <a:p>
            <a:pPr marL="0" lvl="0" indent="0" algn="l" rtl="0">
              <a:spcBef>
                <a:spcPts val="3600"/>
              </a:spcBef>
              <a:spcAft>
                <a:spcPts val="0"/>
              </a:spcAft>
              <a:buNone/>
            </a:pPr>
            <a:r>
              <a:rPr lang="en-US" dirty="0"/>
              <a:t>-Lastly, if you need restrooms, they’re out there. Feel free to leave to use them at any time.</a:t>
            </a:r>
          </a:p>
          <a:p>
            <a:pPr marL="0" lvl="0" indent="0" algn="l" rtl="0">
              <a:spcBef>
                <a:spcPts val="360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are the absolute basics every Shiny developer should know about writing CSS code.</a:t>
            </a:r>
          </a:p>
          <a:p>
            <a:r>
              <a:rPr lang="en-US" dirty="0"/>
              <a:t>CSS commands are called rules, and they have two parts. The first is called a selector because it </a:t>
            </a:r>
            <a:r>
              <a:rPr lang="en-US" i="1" u="none" dirty="0"/>
              <a:t>selects</a:t>
            </a:r>
            <a:r>
              <a:rPr lang="en-US" dirty="0"/>
              <a:t> the element(s) we want to style.</a:t>
            </a:r>
          </a:p>
          <a:p>
            <a:r>
              <a:rPr lang="en-US" dirty="0"/>
              <a:t>The second is the declaration block, or block for short, and it’s placed within braces {}.</a:t>
            </a:r>
          </a:p>
          <a:p>
            <a:r>
              <a:rPr lang="en-US" dirty="0"/>
              <a:t>Inside the block is a list of properties and values written in pairs—the properties are the characteristics we want to change, and the values are what we want to set those properties to.</a:t>
            </a:r>
          </a:p>
          <a:p>
            <a:r>
              <a:rPr lang="en-US" dirty="0"/>
              <a:t>These list items follow a specific format—property name, colon, value, semi-colon. Get the punctuation or syntax wrong, and the rule won’t work!</a:t>
            </a:r>
          </a:p>
        </p:txBody>
      </p:sp>
    </p:spTree>
    <p:extLst>
      <p:ext uri="{BB962C8B-B14F-4D97-AF65-F5344CB8AC3E}">
        <p14:creationId xmlns:p14="http://schemas.microsoft.com/office/powerpoint/2010/main" val="662306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This’ll all be clearer with an example. Here, in this rule, our selector is “h1”—we’re targeting ALL h1 headings in our entire app, all at once. If it’s an h1, we’re pointing at it.</a:t>
            </a:r>
          </a:p>
          <a:p>
            <a:r>
              <a:rPr lang="en-US" dirty="0"/>
              <a:t>Then, we start our block. Inside the braces, we have 5 properties listed on the left of the colons, and one new value for each properties on the right. </a:t>
            </a:r>
          </a:p>
          <a:p>
            <a:r>
              <a:rPr lang="en-US" dirty="0"/>
              <a:t>Specifically, we’re setting the font color to </a:t>
            </a:r>
            <a:r>
              <a:rPr lang="en-US" dirty="0" err="1"/>
              <a:t>darkblue</a:t>
            </a:r>
            <a:r>
              <a:rPr lang="en-US" dirty="0"/>
              <a:t>, the font size to 24 pixels, vertically centering the text, adding an empty buffer of 20px to the top, and making the text Arial. </a:t>
            </a:r>
          </a:p>
          <a:p>
            <a:r>
              <a:rPr lang="en-US" dirty="0"/>
              <a:t>For beginners, the number one thing is to pay attention to the punctuation. CSS is very fussy about it and, if you mess it up, you won’t get the desired effect.</a:t>
            </a:r>
          </a:p>
          <a:p>
            <a:r>
              <a:rPr lang="en-US" dirty="0"/>
              <a:t>Also, notice that CSS properties follow kebab-case…hyphens “skewer” all the words :).</a:t>
            </a:r>
          </a:p>
          <a:p>
            <a:r>
              <a:rPr lang="en-US" dirty="0"/>
              <a:t>Lastly, note that CSS does not quote text values like languages like R do. </a:t>
            </a:r>
          </a:p>
        </p:txBody>
      </p:sp>
    </p:spTree>
    <p:extLst>
      <p:ext uri="{BB962C8B-B14F-4D97-AF65-F5344CB8AC3E}">
        <p14:creationId xmlns:p14="http://schemas.microsoft.com/office/powerpoint/2010/main" val="1415316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lot of learning CSS is just learning the names of the properties you want to change and what the new values need to be. ChatGPT, W3school, and your browser’s development tools are all good ways to expand your CSS vocabulary—I’ll show you the last of these in a second.</a:t>
            </a:r>
          </a:p>
          <a:p>
            <a:r>
              <a:rPr lang="en-US" dirty="0"/>
              <a:t>However, it’s also important to be able to write selectors that correctly target the elements you want to modify. You can get far in this regard knowing just three types of selectors.</a:t>
            </a:r>
          </a:p>
          <a:p>
            <a:r>
              <a:rPr lang="en-US" dirty="0"/>
              <a:t>First, as we just saw, you can target all elements of a type by using that type’s name and that’s it, such as h1 or p or div.</a:t>
            </a:r>
          </a:p>
          <a:p>
            <a:r>
              <a:rPr lang="en-US" dirty="0"/>
              <a:t>If instead you want to target just a single, specific element, you can use that element’s id attribute and a #, such as #my_title. This is why it’s essential to know that boxes can have ids and how to set them—it allows us to style them carefully.</a:t>
            </a:r>
          </a:p>
          <a:p>
            <a:r>
              <a:rPr lang="en-US" dirty="0"/>
              <a:t>Those are the two extremes, but, sometimes, you want a middle option: to target several elements as a group, maybe including a mix of element types. In that case, give all those elements a class attribute they share and use that class plus a dot, like .</a:t>
            </a:r>
            <a:r>
              <a:rPr lang="en-US" dirty="0" err="1"/>
              <a:t>all_titles</a:t>
            </a:r>
            <a:r>
              <a:rPr lang="en-US" dirty="0"/>
              <a:t>. You add class attributes the same way you add ids. </a:t>
            </a:r>
          </a:p>
          <a:p>
            <a:r>
              <a:rPr lang="en-US" dirty="0"/>
              <a:t>Lastly, you can put multiple targets in the same selector if you separate them with commas, as shown here.</a:t>
            </a:r>
          </a:p>
          <a:p>
            <a:r>
              <a:rPr lang="en-US" dirty="0"/>
              <a:t>Now, of course, CSS rules can get more complicated, but what I’ve covered here would get you pretty far. </a:t>
            </a:r>
          </a:p>
        </p:txBody>
      </p:sp>
    </p:spTree>
    <p:extLst>
      <p:ext uri="{BB962C8B-B14F-4D97-AF65-F5344CB8AC3E}">
        <p14:creationId xmlns:p14="http://schemas.microsoft.com/office/powerpoint/2010/main" val="3429662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Turning back to our app, we can </a:t>
            </a:r>
            <a:r>
              <a:rPr lang="en-US" i="1" dirty="0"/>
              <a:t>start</a:t>
            </a:r>
            <a:r>
              <a:rPr lang="en-US" dirty="0"/>
              <a:t> to address the blandness by applying the CSS concepts we just learned to spruce up our title by making it green and bold. </a:t>
            </a:r>
          </a:p>
          <a:p>
            <a:r>
              <a:rPr lang="en-US" dirty="0"/>
              <a:t>To do that, we’ll add the following CSS rule to our styles.css file (go do this—run and see!)</a:t>
            </a:r>
          </a:p>
          <a:p>
            <a:r>
              <a:rPr lang="en-US" dirty="0"/>
              <a:t>(Give them the option to adjust one other feature to show them how to find the property name and value on w3school).</a:t>
            </a:r>
          </a:p>
        </p:txBody>
      </p:sp>
    </p:spTree>
    <p:extLst>
      <p:ext uri="{BB962C8B-B14F-4D97-AF65-F5344CB8AC3E}">
        <p14:creationId xmlns:p14="http://schemas.microsoft.com/office/powerpoint/2010/main" val="1901693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you might be thinking…but how do I know what selector to use, if it’s not obvious? Or what do I do if my CSS isn’t working? Or is there a way to find cool CSS ideas on other websites and use them in mine? Or can I tinker with my CSS to see what settings I might want?</a:t>
            </a:r>
          </a:p>
          <a:p>
            <a:r>
              <a:rPr lang="en-US" dirty="0"/>
              <a:t>First, if your CSS isn’t working, it can be because your browser has stored, or cached, old CSS and is using that old CSS instead of your new stuff. As such, I recommend you first try do a hard refresh of your app using control+f5. That sometimes helps!</a:t>
            </a:r>
          </a:p>
          <a:p>
            <a:r>
              <a:rPr lang="en-US" dirty="0"/>
              <a:t>Otherwise, all these questions can be explored using your browser’s developer’s tools.</a:t>
            </a:r>
          </a:p>
          <a:p>
            <a:r>
              <a:rPr lang="en-US" dirty="0"/>
              <a:t>Opening this is different on every browser. On Edge, it’s easy--you just right click and hit “Inspect.” </a:t>
            </a:r>
          </a:p>
          <a:p>
            <a:r>
              <a:rPr lang="en-US" dirty="0"/>
              <a:t>What you get is an intimidating screen! But really useful. On the left is all the HTML Shiny for our app. On the right is all the CSS for the element we’re looking at, including some CSS Shiny has put in by default.</a:t>
            </a:r>
          </a:p>
          <a:p>
            <a:r>
              <a:rPr lang="en-US" dirty="0"/>
              <a:t>You can use the developers tools to see how your HTML elements are nested and what attributes they have.</a:t>
            </a:r>
          </a:p>
          <a:p>
            <a:r>
              <a:rPr lang="en-US" dirty="0"/>
              <a:t>You can also see which CSS properties are being set for each element. You can also see why some properties or rules aren’t maybe working as intended.</a:t>
            </a:r>
          </a:p>
          <a:p>
            <a:r>
              <a:rPr lang="en-US" dirty="0"/>
              <a:t>For example, crossed-out properties aren’t active; when two rules conflict, one wins and the other gets crossed out to show that. Orange properties are those with invalid values or properties, such as when we make a typo (show both situations)</a:t>
            </a:r>
          </a:p>
          <a:p>
            <a:r>
              <a:rPr lang="en-US" dirty="0"/>
              <a:t>You can check or uncheck properties to see what difference they make, or enter new properties to “demo” them! It’s a great way to tinker and explore! You can do this on EVERY website you visit—they’re being built special for you on your OWN computer, after all, so you’re not breaking anything. </a:t>
            </a:r>
          </a:p>
          <a:p>
            <a:r>
              <a:rPr lang="en-US" dirty="0"/>
              <a:t>Lastly, if you ever want to know what selector to use to target any element in your app, you can right-click any element, hit copy, and then “copy selector” to add the right selector to your clipboard automatically!</a:t>
            </a:r>
          </a:p>
          <a:p>
            <a:r>
              <a:rPr lang="en-US" dirty="0"/>
              <a:t>Hopefully you can see why the developer’s tools is one of the most essential tools in every web dev’s arsenal!</a:t>
            </a:r>
          </a:p>
        </p:txBody>
      </p:sp>
    </p:spTree>
    <p:extLst>
      <p:ext uri="{BB962C8B-B14F-4D97-AF65-F5344CB8AC3E}">
        <p14:creationId xmlns:p14="http://schemas.microsoft.com/office/powerpoint/2010/main" val="2838676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wraps up hour #1! We’ve covered web design and web development, we’ve made an R project that runs, and we’ve learned the essentials of HTML and CSS.</a:t>
            </a:r>
          </a:p>
          <a:p>
            <a:r>
              <a:rPr lang="en-US" dirty="0"/>
              <a:t>I know we haven’t actually done much in R but now that we have a really solid foundation, that can change!</a:t>
            </a:r>
          </a:p>
          <a:p>
            <a:r>
              <a:rPr lang="en-US" dirty="0"/>
              <a:t>We’ll spend the rest of our time in R and, in this hour, that’ll include learning all the essential concepts of Shiny itself.</a:t>
            </a:r>
          </a:p>
          <a:p>
            <a:r>
              <a:rPr lang="en-US" dirty="0"/>
              <a:t>We’ll cover how to add elements like tables to our UI, add input widgets like drop-down menus to give our users things to play with, and learn about events and how to handle them.</a:t>
            </a:r>
          </a:p>
          <a:p>
            <a:r>
              <a:rPr lang="en-US" dirty="0"/>
              <a:t>Then, we’ll give both users and ourselves more control over proceedings using a button and an observer, as well as add a set of tabs to our UI. </a:t>
            </a:r>
          </a:p>
          <a:p>
            <a:r>
              <a:rPr lang="en-US" dirty="0"/>
              <a:t>If the concepts in this hour click for you, you’ll possess a powerful toolkit that’ll allow you to build incredible apps!</a:t>
            </a:r>
          </a:p>
        </p:txBody>
      </p:sp>
    </p:spTree>
    <p:extLst>
      <p:ext uri="{BB962C8B-B14F-4D97-AF65-F5344CB8AC3E}">
        <p14:creationId xmlns:p14="http://schemas.microsoft.com/office/powerpoint/2010/main" val="1761688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Our app is boring because apps are really best when they allow users to do cool things and they can’t with our app yet. So, let’s start adding cool things, starting with a way for users to see our </a:t>
            </a:r>
            <a:r>
              <a:rPr lang="en-US" dirty="0" err="1"/>
              <a:t>gapminder</a:t>
            </a:r>
            <a:r>
              <a:rPr lang="en-US" dirty="0"/>
              <a:t> data set.</a:t>
            </a:r>
          </a:p>
          <a:p>
            <a:pPr marL="457200" indent="-298450"/>
            <a:r>
              <a:rPr lang="en-US" dirty="0"/>
              <a:t>If you think about it, a table is something HTML should excel at building—it’s just a box full of other boxes, i.e., rows, columns and cells.</a:t>
            </a:r>
          </a:p>
          <a:p>
            <a:pPr marL="457200" indent="-298450"/>
            <a:r>
              <a:rPr lang="en-US" dirty="0"/>
              <a:t>And yes, you can build tables in HTML! But it’d be tedious to create a large HTML table ourselves. Thankfully, R will do it for us.</a:t>
            </a:r>
          </a:p>
          <a:p>
            <a:pPr marL="457200" indent="-298450"/>
            <a:r>
              <a:rPr lang="en-US" dirty="0"/>
              <a:t>The process of having R build a large or complex UI element, like a table, and then actually place it in the UI involves three steps:</a:t>
            </a:r>
          </a:p>
          <a:p>
            <a:pPr marL="457200" indent="-298450"/>
            <a:r>
              <a:rPr lang="en-US" dirty="0"/>
              <a:t>First, any heavy lifting, such data manipulation, needed to produce the R object we’ll use must happen.</a:t>
            </a:r>
          </a:p>
          <a:p>
            <a:pPr marL="457200" indent="-298450"/>
            <a:r>
              <a:rPr lang="en-US" dirty="0"/>
              <a:t>Then, we </a:t>
            </a:r>
            <a:r>
              <a:rPr lang="en-US" i="1" dirty="0"/>
              <a:t>render</a:t>
            </a:r>
            <a:r>
              <a:rPr lang="en-US" dirty="0"/>
              <a:t> the R object, on the server side, into its equivalent HTML object. This is part of the magic of Shiny—we can create R objects and then use Shiny to simply “translate” them into their equivalent HTML!</a:t>
            </a:r>
          </a:p>
          <a:p>
            <a:pPr marL="457200" indent="-298450"/>
            <a:r>
              <a:rPr lang="en-US" dirty="0"/>
              <a:t>Lastly, we pass the rendered element to the UI by </a:t>
            </a:r>
            <a:r>
              <a:rPr lang="en-US" i="1" dirty="0"/>
              <a:t>outputting</a:t>
            </a:r>
            <a:r>
              <a:rPr lang="en-US" dirty="0"/>
              <a:t> it. Let’s see all that in action: (Go show them).</a:t>
            </a:r>
          </a:p>
        </p:txBody>
      </p:sp>
    </p:spTree>
    <p:extLst>
      <p:ext uri="{BB962C8B-B14F-4D97-AF65-F5344CB8AC3E}">
        <p14:creationId xmlns:p14="http://schemas.microsoft.com/office/powerpoint/2010/main" val="3980664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code we just wrote had lots going on! But rendering and outputting are core ideas of Shiny, so let’s solidify our understanding of the processes with an analogy I like.</a:t>
            </a:r>
          </a:p>
          <a:p>
            <a:r>
              <a:rPr lang="en-US" dirty="0"/>
              <a:t>I want you to think of an app as a restaurant. In this analogy, the R code we put inside our render function’s braces is the recipe—how do we build an R object like what we want to display?</a:t>
            </a:r>
          </a:p>
          <a:p>
            <a:r>
              <a:rPr lang="en-US" dirty="0"/>
              <a:t>The final R object would then be the </a:t>
            </a:r>
            <a:r>
              <a:rPr lang="en-US" i="1" dirty="0"/>
              <a:t>assembled</a:t>
            </a:r>
            <a:r>
              <a:rPr lang="en-US" dirty="0"/>
              <a:t> meal. But it isn’t ready for customers—it’s not “cooked.”</a:t>
            </a:r>
          </a:p>
          <a:p>
            <a:r>
              <a:rPr lang="en-US" dirty="0"/>
              <a:t>We need the chef, our render function, to cook it into the final HTML meal that’s ready for customers. </a:t>
            </a:r>
          </a:p>
          <a:p>
            <a:r>
              <a:rPr lang="en-US" dirty="0"/>
              <a:t>Then, we need a waiter to physically carry that cooked meal out to our customers—that’s our output object.</a:t>
            </a:r>
          </a:p>
          <a:p>
            <a:r>
              <a:rPr lang="en-US" dirty="0"/>
              <a:t>Each rendered table needs to be carried to a specific spot in our UI—a specific booth. Each booth is marked by an  Output*() function call.</a:t>
            </a:r>
          </a:p>
          <a:p>
            <a:r>
              <a:rPr lang="en-US" dirty="0"/>
              <a:t>But how do we know which rendered table goes with which </a:t>
            </a:r>
            <a:r>
              <a:rPr lang="en-US" dirty="0" err="1"/>
              <a:t>tableOutput</a:t>
            </a:r>
            <a:r>
              <a:rPr lang="en-US" dirty="0"/>
              <a:t> call? Well, the </a:t>
            </a:r>
            <a:r>
              <a:rPr lang="en-US" dirty="0" err="1"/>
              <a:t>outputId</a:t>
            </a:r>
            <a:r>
              <a:rPr lang="en-US" dirty="0"/>
              <a:t> we give each rendered table is like the order ticket—it tells us which food goes to which booth. </a:t>
            </a:r>
          </a:p>
          <a:p>
            <a:r>
              <a:rPr lang="en-US" dirty="0"/>
              <a:t>Does all this make any more sense? </a:t>
            </a:r>
          </a:p>
        </p:txBody>
      </p:sp>
    </p:spTree>
    <p:extLst>
      <p:ext uri="{BB962C8B-B14F-4D97-AF65-F5344CB8AC3E}">
        <p14:creationId xmlns:p14="http://schemas.microsoft.com/office/powerpoint/2010/main" val="519178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our table is present and functional in our UI now, if a little unexciting…we’ll fix that later. In the meantime, we can address its other shortcoming—it’s not </a:t>
            </a:r>
            <a:r>
              <a:rPr lang="en-US" i="1" dirty="0"/>
              <a:t>interactive</a:t>
            </a:r>
            <a:r>
              <a:rPr lang="en-US" dirty="0"/>
              <a:t>! We can’t actually do anything to it but look at it, as a user.</a:t>
            </a:r>
          </a:p>
          <a:p>
            <a:r>
              <a:rPr lang="en-US" dirty="0"/>
              <a:t>Let’s give users a way to interact with the table—controlling how it’s sorted—by adding an input widget.</a:t>
            </a:r>
          </a:p>
          <a:p>
            <a:r>
              <a:rPr lang="en-US" dirty="0"/>
              <a:t>A widget is any UI element that users can fiddle with and the app will track and maybe respond to those actions.</a:t>
            </a:r>
          </a:p>
          <a:p>
            <a:r>
              <a:rPr lang="en-US" dirty="0"/>
              <a:t>In this case, we’ll build a drop-down menu widget. To set up a widget in Shiny, we must do three things.</a:t>
            </a:r>
          </a:p>
          <a:p>
            <a:r>
              <a:rPr lang="en-US" dirty="0"/>
              <a:t>First, place the appropriate function in the UI to locate and build the widget.</a:t>
            </a:r>
          </a:p>
          <a:p>
            <a:r>
              <a:rPr lang="en-US" dirty="0"/>
              <a:t>Second, use the input object to pass the widget’s current value over to the server, where it can watch that value for any changes.</a:t>
            </a:r>
          </a:p>
          <a:p>
            <a:r>
              <a:rPr lang="en-US" dirty="0"/>
              <a:t>Lastly, use that current value in our server code </a:t>
            </a:r>
            <a:r>
              <a:rPr lang="en-US" i="1" dirty="0"/>
              <a:t>somehow</a:t>
            </a:r>
            <a:r>
              <a:rPr lang="en-US" dirty="0"/>
              <a:t>. Specifically, we have to use that value inside of a reactive context…None of this will make any sense yet but, slowly, it will!</a:t>
            </a:r>
          </a:p>
          <a:p>
            <a:r>
              <a:rPr lang="en-US" dirty="0"/>
              <a:t>Let’s start with step 1: Building the menu widget in the UI--(Go do, then run).</a:t>
            </a:r>
          </a:p>
        </p:txBody>
      </p:sp>
    </p:spTree>
    <p:extLst>
      <p:ext uri="{BB962C8B-B14F-4D97-AF65-F5344CB8AC3E}">
        <p14:creationId xmlns:p14="http://schemas.microsoft.com/office/powerpoint/2010/main" val="3794751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as we built our </a:t>
            </a:r>
            <a:r>
              <a:rPr lang="en-US" dirty="0" err="1"/>
              <a:t>selectInput</a:t>
            </a:r>
            <a:r>
              <a:rPr lang="en-US" dirty="0"/>
              <a:t>, that we had to give it three inputs. </a:t>
            </a:r>
          </a:p>
          <a:p>
            <a:r>
              <a:rPr lang="en-US" dirty="0"/>
              <a:t>The first was an </a:t>
            </a:r>
            <a:r>
              <a:rPr lang="en-US" dirty="0" err="1"/>
              <a:t>inputId</a:t>
            </a:r>
            <a:r>
              <a:rPr lang="en-US" dirty="0"/>
              <a:t>. Earlier, we met the output object. It was our waiter that carried our rendered table from the server to the UI using the </a:t>
            </a:r>
            <a:r>
              <a:rPr lang="en-US" dirty="0" err="1"/>
              <a:t>outputId</a:t>
            </a:r>
            <a:r>
              <a:rPr lang="en-US" dirty="0"/>
              <a:t> we created. </a:t>
            </a:r>
          </a:p>
          <a:p>
            <a:r>
              <a:rPr lang="en-US" dirty="0"/>
              <a:t>Now, we’ll meet input, which does the opposite--it carries to the server the current value of any widgets, using </a:t>
            </a:r>
            <a:r>
              <a:rPr lang="en-US" dirty="0" err="1"/>
              <a:t>inputIds</a:t>
            </a:r>
            <a:r>
              <a:rPr lang="en-US" dirty="0"/>
              <a:t> we create when we create widgets. </a:t>
            </a:r>
          </a:p>
          <a:p>
            <a:r>
              <a:rPr lang="en-US" dirty="0"/>
              <a:t>Second, we gave our widget a label, text that accompanies the widget and, usually, describes what it does.</a:t>
            </a:r>
          </a:p>
          <a:p>
            <a:r>
              <a:rPr lang="en-US" dirty="0"/>
              <a:t>Lastly, we gave the widget choices, which’ll be the options in the drop-down menu.</a:t>
            </a:r>
          </a:p>
          <a:p>
            <a:r>
              <a:rPr lang="en-US" dirty="0"/>
              <a:t>All other Shiny widgets, of which there are many, are very similar to </a:t>
            </a:r>
            <a:r>
              <a:rPr lang="en-US" dirty="0" err="1"/>
              <a:t>selectInput</a:t>
            </a:r>
            <a:r>
              <a:rPr lang="en-US" dirty="0"/>
              <a:t>, so it’s a good example. </a:t>
            </a:r>
          </a:p>
          <a:p>
            <a:r>
              <a:rPr lang="en-US" dirty="0"/>
              <a:t>Now, you’ll notice our widget doesn’t actually do anything—to fix that, we need to keep going and add the appropriate server code. </a:t>
            </a:r>
          </a:p>
          <a:p>
            <a:r>
              <a:rPr lang="en-US" dirty="0"/>
              <a:t>(Go do, then demonstrate it works).</a:t>
            </a:r>
          </a:p>
        </p:txBody>
      </p:sp>
    </p:spTree>
    <p:extLst>
      <p:ext uri="{BB962C8B-B14F-4D97-AF65-F5344CB8AC3E}">
        <p14:creationId xmlns:p14="http://schemas.microsoft.com/office/powerpoint/2010/main" val="15222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9bf89401d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9bf89401d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as the setup instructions said, we’re assuming you’ve already installed R, RStudio, and the packages we’ll use. If you haven’t, do so now. </a:t>
            </a:r>
          </a:p>
          <a:p>
            <a:pPr marL="0" lvl="0" indent="0" algn="l" rtl="0">
              <a:spcBef>
                <a:spcPts val="0"/>
              </a:spcBef>
              <a:spcAft>
                <a:spcPts val="0"/>
              </a:spcAft>
              <a:buNone/>
            </a:pPr>
            <a:r>
              <a:rPr lang="en-US" dirty="0"/>
              <a:t>-Also note this isn’t an intro R course. It’s for comfortable R users. If you have R questions, I’ll ask you reserve them for breaks or for the helpers. </a:t>
            </a:r>
          </a:p>
          <a:p>
            <a:pPr marL="0" lvl="0" indent="0" algn="l" rtl="0">
              <a:spcBef>
                <a:spcPts val="0"/>
              </a:spcBef>
              <a:spcAft>
                <a:spcPts val="0"/>
              </a:spcAft>
              <a:buNone/>
            </a:pPr>
            <a:r>
              <a:rPr lang="en-US" dirty="0"/>
              <a:t>-Meanwhile, no web dev or shiny experience is assumed. So, if you want to use R the R you already know to get onto the web, you’re in the right place!</a:t>
            </a:r>
          </a:p>
          <a:p>
            <a:pPr marL="0" lvl="0" indent="0" algn="l" rtl="0">
              <a:spcBef>
                <a:spcPts val="0"/>
              </a:spcBef>
              <a:spcAft>
                <a:spcPts val="0"/>
              </a:spcAft>
              <a:buNone/>
            </a:pPr>
            <a:r>
              <a:rPr lang="en-US" dirty="0"/>
              <a:t>-Does anyone have any questions?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-Lastly, I ask that you all open this course’s online curriculum now, if you haven’t, using this link. There’ll be times you may find it easier to copy-paste rather than long code, and you can find all the code for this workshop in the curriculum.</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now that we have a functioning input widget, we can talk about the most critical concepts in Shiny! So, let’s pause for some key terminology.</a:t>
            </a:r>
          </a:p>
          <a:p>
            <a:r>
              <a:rPr lang="en-US" dirty="0"/>
              <a:t>First, in web development, an event is any action a user takes the app *might* be watching for. In the case of our widget, an event is a user selecting a new choice in the widget.</a:t>
            </a:r>
          </a:p>
          <a:p>
            <a:r>
              <a:rPr lang="en-US" dirty="0"/>
              <a:t>Handling an event, meanwhile, is having code that’ll run to determine the app’s reaction to an event, if any. In our case, our app’s reaction is running code that resorts the original R object, then re-renders the table, then </a:t>
            </a:r>
            <a:r>
              <a:rPr lang="en-US" dirty="0" err="1"/>
              <a:t>reOutputs</a:t>
            </a:r>
            <a:r>
              <a:rPr lang="en-US" dirty="0"/>
              <a:t> it. </a:t>
            </a:r>
          </a:p>
          <a:p>
            <a:r>
              <a:rPr lang="en-US" dirty="0"/>
              <a:t>That brings us to the concept of reactivity. A reactive object is any object whose value might change as a result of an event—</a:t>
            </a:r>
            <a:r>
              <a:rPr lang="en-US" i="1" dirty="0"/>
              <a:t>the user </a:t>
            </a:r>
            <a:r>
              <a:rPr lang="en-US" i="0" dirty="0"/>
              <a:t>ultimately</a:t>
            </a:r>
            <a:r>
              <a:rPr lang="en-US" i="1" dirty="0"/>
              <a:t> </a:t>
            </a:r>
            <a:r>
              <a:rPr lang="en-US" dirty="0"/>
              <a:t>triggers the change, not us or our code. </a:t>
            </a:r>
          </a:p>
          <a:p>
            <a:r>
              <a:rPr lang="en-US" dirty="0"/>
              <a:t>An example is </a:t>
            </a:r>
            <a:r>
              <a:rPr lang="en-US" dirty="0" err="1"/>
              <a:t>input$sorted_column</a:t>
            </a:r>
            <a:r>
              <a:rPr lang="en-US" dirty="0"/>
              <a:t>. Its value changes every time the </a:t>
            </a:r>
            <a:r>
              <a:rPr lang="en-US" i="1" dirty="0"/>
              <a:t>user</a:t>
            </a:r>
            <a:r>
              <a:rPr lang="en-US" dirty="0"/>
              <a:t> selects a new choice in our widget.</a:t>
            </a:r>
          </a:p>
          <a:p>
            <a:r>
              <a:rPr lang="en-US" dirty="0"/>
              <a:t>A reactive context, then, is any server-side code block that might contain reactive objects like </a:t>
            </a:r>
            <a:r>
              <a:rPr lang="en-US" dirty="0" err="1"/>
              <a:t>input$sorted_column</a:t>
            </a:r>
            <a:r>
              <a:rPr lang="en-US" dirty="0"/>
              <a:t> and, thus, Shiny needs to be watch it for events.</a:t>
            </a:r>
          </a:p>
          <a:p>
            <a:r>
              <a:rPr lang="en-US" dirty="0"/>
              <a:t>In our case, </a:t>
            </a:r>
            <a:r>
              <a:rPr lang="en-US" dirty="0" err="1"/>
              <a:t>renderTable’s</a:t>
            </a:r>
            <a:r>
              <a:rPr lang="en-US" dirty="0"/>
              <a:t> expression, the part inside its braces, is a reactive context. It can contain values like </a:t>
            </a:r>
            <a:r>
              <a:rPr lang="en-US" dirty="0" err="1"/>
              <a:t>input$sorted_column</a:t>
            </a:r>
            <a:r>
              <a:rPr lang="en-US" dirty="0"/>
              <a:t> and R will watch it for events, aka any changes to those reactive objects.</a:t>
            </a:r>
          </a:p>
          <a:p>
            <a:r>
              <a:rPr lang="en-US" dirty="0"/>
              <a:t>In general, if a Shiny server function takes an expression in braces as an input, that expression is probably a reactive context, although we will see one exception later.</a:t>
            </a:r>
          </a:p>
          <a:p>
            <a:r>
              <a:rPr lang="en-US" dirty="0"/>
              <a:t>Here’s the key idea: Whenever a reactive object, like </a:t>
            </a:r>
            <a:r>
              <a:rPr lang="en-US" dirty="0" err="1"/>
              <a:t>input$sorted_column</a:t>
            </a:r>
            <a:r>
              <a:rPr lang="en-US" dirty="0"/>
              <a:t> changes inside of a reactive context, Shiny handles that event by rerunning the </a:t>
            </a:r>
            <a:r>
              <a:rPr lang="en-US" i="1" dirty="0"/>
              <a:t>entire</a:t>
            </a:r>
            <a:r>
              <a:rPr lang="en-US" dirty="0"/>
              <a:t> reactive context.</a:t>
            </a:r>
          </a:p>
          <a:p>
            <a:r>
              <a:rPr lang="en-US" dirty="0"/>
              <a:t>The logic actually makes sense. If a reactive context produces an output, like a table, and one or more inputs to that process have changed, our outputs are “outdated” and need refreshing, and the way to refresh them is to rerun the code making them, right?</a:t>
            </a:r>
          </a:p>
          <a:p>
            <a:r>
              <a:rPr lang="en-US" dirty="0"/>
              <a:t>(Demonstrate this fact using print(). Tell them this is also a great way to troubleshoot—when is code running? What are the values of things?)</a:t>
            </a:r>
          </a:p>
          <a:p>
            <a:r>
              <a:rPr lang="en-US" dirty="0"/>
              <a:t>(Also demonstrate that we cannot put reactive objects somewhere other than inside a reactive context. </a:t>
            </a:r>
          </a:p>
        </p:txBody>
      </p:sp>
    </p:spTree>
    <p:extLst>
      <p:ext uri="{BB962C8B-B14F-4D97-AF65-F5344CB8AC3E}">
        <p14:creationId xmlns:p14="http://schemas.microsoft.com/office/powerpoint/2010/main" val="1228179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said earlier Shiny server code might feel unfamiliar even though it looks like R code. I hope you’re seeing what I meant!</a:t>
            </a:r>
          </a:p>
          <a:p>
            <a:r>
              <a:rPr lang="en-US" dirty="0"/>
              <a:t>The reason is that our relationship with R is very different when we’re writing R code vs Shiny server code.</a:t>
            </a:r>
          </a:p>
          <a:p>
            <a:r>
              <a:rPr lang="en-US" dirty="0"/>
              <a:t>In R, </a:t>
            </a:r>
            <a:r>
              <a:rPr lang="en-US" b="1" dirty="0"/>
              <a:t>we’re</a:t>
            </a:r>
            <a:r>
              <a:rPr lang="en-US" dirty="0"/>
              <a:t> the user. </a:t>
            </a:r>
            <a:r>
              <a:rPr lang="en-US" b="1" dirty="0"/>
              <a:t>We</a:t>
            </a:r>
            <a:r>
              <a:rPr lang="en-US" dirty="0"/>
              <a:t> have needs, and we want R to meet those needs NOW. </a:t>
            </a:r>
          </a:p>
          <a:p>
            <a:r>
              <a:rPr lang="en-US" dirty="0"/>
              <a:t>R generally evaluates code </a:t>
            </a:r>
            <a:r>
              <a:rPr lang="en-US" b="1" dirty="0"/>
              <a:t>imperatively</a:t>
            </a:r>
            <a:r>
              <a:rPr lang="en-US" dirty="0"/>
              <a:t> for that reason, meaning it runs code from top to bottom, as fast as it can, as soon as we ask it to. It’s the equivalent of us yelling, R, make me a sandwich this exact way, pronto! and it responding yes sir!</a:t>
            </a:r>
          </a:p>
          <a:p>
            <a:r>
              <a:rPr lang="en-US" dirty="0"/>
              <a:t>But, when you’re writing Shiny server code, you have to realize you’re NOT the “user” anymore! </a:t>
            </a:r>
            <a:r>
              <a:rPr lang="en-US" b="1" dirty="0"/>
              <a:t>Your</a:t>
            </a:r>
            <a:r>
              <a:rPr lang="en-US" dirty="0"/>
              <a:t> needs are irrelevant. The users are whoever visits your app, and their needs could be whatever, whenever, in whatever order.</a:t>
            </a:r>
          </a:p>
          <a:p>
            <a:r>
              <a:rPr lang="en-US" dirty="0"/>
              <a:t>So, our job as programmers is to somehow anticipate these needs and plan to handle them appropriately.</a:t>
            </a:r>
          </a:p>
          <a:p>
            <a:r>
              <a:rPr lang="en-US" dirty="0"/>
              <a:t>In line with this, Shiny server code evaluates </a:t>
            </a:r>
            <a:r>
              <a:rPr lang="en-US" b="1" dirty="0" err="1"/>
              <a:t>directively</a:t>
            </a:r>
            <a:r>
              <a:rPr lang="en-US" dirty="0"/>
              <a:t> instead. That is to say it does nothing but watch for events until an event occurs, in which case it re-runs only whichever reactive contexts are affected, no matter where in our code those contexts are. It’s the equivalent of saying (read what’s on the slide).</a:t>
            </a:r>
          </a:p>
          <a:p>
            <a:r>
              <a:rPr lang="en-US" dirty="0"/>
              <a:t>Does this distinction make sense? </a:t>
            </a:r>
          </a:p>
        </p:txBody>
      </p:sp>
    </p:spTree>
    <p:extLst>
      <p:ext uri="{BB962C8B-B14F-4D97-AF65-F5344CB8AC3E}">
        <p14:creationId xmlns:p14="http://schemas.microsoft.com/office/powerpoint/2010/main" val="1091345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you’ll notice we’re handling events related to our drop-down menu widget by forcing our table to be rebuilt every time. </a:t>
            </a:r>
          </a:p>
          <a:p>
            <a:r>
              <a:rPr lang="en-US" dirty="0"/>
              <a:t>This is ok here because we only have the one widget affecting the table, and rebuilding this table is fast.</a:t>
            </a:r>
          </a:p>
          <a:p>
            <a:r>
              <a:rPr lang="en-US" dirty="0"/>
              <a:t>But if we had lots of widgets, or if rebuilding the table was slow, a user might want more say in </a:t>
            </a:r>
            <a:r>
              <a:rPr lang="en-US" i="1" dirty="0"/>
              <a:t>when</a:t>
            </a:r>
            <a:r>
              <a:rPr lang="en-US" dirty="0"/>
              <a:t> the table rebuilds so that, e.g., they could dial in their selections before triggering the rebuild.</a:t>
            </a:r>
          </a:p>
          <a:p>
            <a:r>
              <a:rPr lang="en-US" dirty="0"/>
              <a:t>Let’s add a button widget to give them the power to say when rebuilding should happen.</a:t>
            </a:r>
          </a:p>
          <a:p>
            <a:r>
              <a:rPr lang="en-US" dirty="0"/>
              <a:t>(Go do it). </a:t>
            </a:r>
          </a:p>
          <a:p>
            <a:r>
              <a:rPr lang="en-US" dirty="0"/>
              <a:t>We have our button in our UI, but we still need to handle its events. Remember we have to use its current value inside a reactive context server side in some way to do that.</a:t>
            </a:r>
          </a:p>
          <a:p>
            <a:r>
              <a:rPr lang="en-US" dirty="0"/>
              <a:t>Here, we want button presses to trigger a table rebuild, so let’s add </a:t>
            </a:r>
            <a:r>
              <a:rPr lang="en-US" dirty="0" err="1"/>
              <a:t>input$go_button</a:t>
            </a:r>
            <a:r>
              <a:rPr lang="en-US" dirty="0"/>
              <a:t> to our </a:t>
            </a:r>
            <a:r>
              <a:rPr lang="en-US" dirty="0" err="1"/>
              <a:t>renderTable</a:t>
            </a:r>
            <a:r>
              <a:rPr lang="en-US" dirty="0"/>
              <a:t>({})’s reactive context to get R to start watching this object for changes in the same way it now watches </a:t>
            </a:r>
            <a:r>
              <a:rPr lang="en-US" dirty="0" err="1"/>
              <a:t>input$sorted_column</a:t>
            </a:r>
            <a:r>
              <a:rPr lang="en-US" dirty="0"/>
              <a:t>. (Go do that). </a:t>
            </a:r>
          </a:p>
          <a:p>
            <a:r>
              <a:rPr lang="en-US" dirty="0"/>
              <a:t>However, </a:t>
            </a:r>
            <a:r>
              <a:rPr lang="en-US" dirty="0" err="1"/>
              <a:t>input$sorted_column</a:t>
            </a:r>
            <a:r>
              <a:rPr lang="en-US" dirty="0"/>
              <a:t> is still there too, so changing the menu item also triggers rebuilds. We don’t want that! And we can’t just remove it because, if we did, we couldn’t use its value to influence </a:t>
            </a:r>
            <a:r>
              <a:rPr lang="en-US" b="1" dirty="0"/>
              <a:t>how</a:t>
            </a:r>
            <a:r>
              <a:rPr lang="en-US" dirty="0"/>
              <a:t> to sort the table. Are we stuck?</a:t>
            </a:r>
          </a:p>
          <a:p>
            <a:r>
              <a:rPr lang="en-US" dirty="0"/>
              <a:t>No. This is a time for </a:t>
            </a:r>
            <a:r>
              <a:rPr lang="en-US" b="1" dirty="0"/>
              <a:t>isolation</a:t>
            </a:r>
            <a:r>
              <a:rPr lang="en-US" dirty="0"/>
              <a:t>. The isolate function allows us to access a reactive object’s value for operations but prevents changes from becoming events. (Show them)</a:t>
            </a:r>
          </a:p>
        </p:txBody>
      </p:sp>
    </p:spTree>
    <p:extLst>
      <p:ext uri="{BB962C8B-B14F-4D97-AF65-F5344CB8AC3E}">
        <p14:creationId xmlns:p14="http://schemas.microsoft.com/office/powerpoint/2010/main" val="3719549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situation is pretty simple as these situations go—we have just two inputs, and we only needed to “silence” one reactive object with isolate to get the desired outcome. </a:t>
            </a:r>
          </a:p>
          <a:p>
            <a:r>
              <a:rPr lang="en-US" dirty="0"/>
              <a:t>If you have a more complex situation, like one requiring ton of isolating, there’s a cleaner option: </a:t>
            </a:r>
            <a:r>
              <a:rPr lang="en-US" dirty="0" err="1"/>
              <a:t>observeEvent</a:t>
            </a:r>
            <a:r>
              <a:rPr lang="en-US" dirty="0"/>
              <a:t>.</a:t>
            </a:r>
          </a:p>
          <a:p>
            <a:r>
              <a:rPr lang="en-US" dirty="0" err="1"/>
              <a:t>observeEvent</a:t>
            </a:r>
            <a:r>
              <a:rPr lang="en-US" dirty="0"/>
              <a:t> allows us to apply a “if exactly this, do exactly that” response formula to events. </a:t>
            </a:r>
          </a:p>
          <a:p>
            <a:r>
              <a:rPr lang="en-US" dirty="0"/>
              <a:t>(Go do it). </a:t>
            </a:r>
          </a:p>
        </p:txBody>
      </p:sp>
    </p:spTree>
    <p:extLst>
      <p:ext uri="{BB962C8B-B14F-4D97-AF65-F5344CB8AC3E}">
        <p14:creationId xmlns:p14="http://schemas.microsoft.com/office/powerpoint/2010/main" val="2313243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the app works the same as before! These two approaches are functionally equivalent, but the second is more precise. It tells R, hey, listen for changes in this first expression and, when one happens, trigger the second expression.</a:t>
            </a:r>
          </a:p>
          <a:p>
            <a:r>
              <a:rPr lang="en-US" dirty="0"/>
              <a:t>“Oh, and also, </a:t>
            </a:r>
            <a:r>
              <a:rPr lang="en-US" i="1" dirty="0"/>
              <a:t>never</a:t>
            </a:r>
            <a:r>
              <a:rPr lang="en-US" dirty="0"/>
              <a:t> </a:t>
            </a:r>
            <a:r>
              <a:rPr lang="en-US" b="1" dirty="0"/>
              <a:t>execute</a:t>
            </a:r>
            <a:r>
              <a:rPr lang="en-US" dirty="0"/>
              <a:t> the first expression, and never trigger </a:t>
            </a:r>
            <a:r>
              <a:rPr lang="en-US" i="1" dirty="0"/>
              <a:t>events</a:t>
            </a:r>
            <a:r>
              <a:rPr lang="en-US" dirty="0"/>
              <a:t> within the </a:t>
            </a:r>
            <a:r>
              <a:rPr lang="en-US" i="1" dirty="0"/>
              <a:t>second</a:t>
            </a:r>
            <a:r>
              <a:rPr lang="en-US" dirty="0"/>
              <a:t> expression.”</a:t>
            </a:r>
          </a:p>
          <a:p>
            <a:r>
              <a:rPr lang="en-US" dirty="0"/>
              <a:t>It’s like the 1</a:t>
            </a:r>
            <a:r>
              <a:rPr lang="en-US" baseline="30000" dirty="0"/>
              <a:t>st</a:t>
            </a:r>
            <a:r>
              <a:rPr lang="en-US" dirty="0"/>
              <a:t> expression is on “mute”—it </a:t>
            </a:r>
            <a:r>
              <a:rPr lang="en-US" i="1" dirty="0"/>
              <a:t>can’t</a:t>
            </a:r>
            <a:r>
              <a:rPr lang="en-US" dirty="0"/>
              <a:t> do work or make outputs; it can </a:t>
            </a:r>
            <a:r>
              <a:rPr lang="en-US" i="1" dirty="0"/>
              <a:t>only</a:t>
            </a:r>
            <a:r>
              <a:rPr lang="en-US" dirty="0"/>
              <a:t> trigger events.</a:t>
            </a:r>
          </a:p>
          <a:p>
            <a:r>
              <a:rPr lang="en-US" dirty="0"/>
              <a:t>Meanwhile, the 2</a:t>
            </a:r>
            <a:r>
              <a:rPr lang="en-US" baseline="30000" dirty="0"/>
              <a:t>nd</a:t>
            </a:r>
            <a:r>
              <a:rPr lang="en-US" dirty="0"/>
              <a:t> expression is </a:t>
            </a:r>
            <a:r>
              <a:rPr lang="en-US" i="1" dirty="0"/>
              <a:t>isolated</a:t>
            </a:r>
            <a:r>
              <a:rPr lang="en-US" dirty="0"/>
              <a:t>—it can </a:t>
            </a:r>
            <a:r>
              <a:rPr lang="en-US" i="1" dirty="0"/>
              <a:t>only</a:t>
            </a:r>
            <a:r>
              <a:rPr lang="en-US" dirty="0"/>
              <a:t> do work and make outputs, NOT trigger events. </a:t>
            </a:r>
          </a:p>
          <a:p>
            <a:r>
              <a:rPr lang="en-US" dirty="0"/>
              <a:t>So, we can watch just one specific thing or set of things for changes and then use as many reactive objects in the response as we want without isolating them. Hopefully, you can see how this’d be useful! </a:t>
            </a:r>
          </a:p>
        </p:txBody>
      </p:sp>
    </p:spTree>
    <p:extLst>
      <p:ext uri="{BB962C8B-B14F-4D97-AF65-F5344CB8AC3E}">
        <p14:creationId xmlns:p14="http://schemas.microsoft.com/office/powerpoint/2010/main" val="3692080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this point, we now understand the core concepts of rendering and outputting, events and event handling, widgets, and reactivity, so we have all the tools we need to build incredible apps!</a:t>
            </a:r>
          </a:p>
          <a:p>
            <a:r>
              <a:rPr lang="en-US" dirty="0"/>
              <a:t>In the last hour, we’ll upgrade our table and add interactive maps and graphs to our app. To keep our UI organized, though, let’s split the main panel cell of our app into three tabs using the Shiny functions </a:t>
            </a:r>
            <a:r>
              <a:rPr lang="en-US" dirty="0" err="1"/>
              <a:t>tabsetPanel</a:t>
            </a:r>
            <a:r>
              <a:rPr lang="en-US" dirty="0"/>
              <a:t>() and </a:t>
            </a:r>
            <a:r>
              <a:rPr lang="en-US" dirty="0" err="1"/>
              <a:t>tabPanel</a:t>
            </a:r>
            <a:r>
              <a:rPr lang="en-US" dirty="0"/>
              <a:t>().</a:t>
            </a:r>
          </a:p>
          <a:p>
            <a:r>
              <a:rPr lang="en-US" dirty="0"/>
              <a:t>(Go do that and show them).</a:t>
            </a:r>
          </a:p>
          <a:p>
            <a:r>
              <a:rPr lang="en-US" dirty="0"/>
              <a:t>Note that our latter two tabs are empty, but not for long!</a:t>
            </a:r>
          </a:p>
        </p:txBody>
      </p:sp>
    </p:spTree>
    <p:extLst>
      <p:ext uri="{BB962C8B-B14F-4D97-AF65-F5344CB8AC3E}">
        <p14:creationId xmlns:p14="http://schemas.microsoft.com/office/powerpoint/2010/main" val="1141439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 takes us to the final hour. My plan here is to introduce you to three powerhouse packages that can turn a good Shiny app into a great one: DT, leaflet, and </a:t>
            </a:r>
            <a:r>
              <a:rPr lang="en-US" dirty="0" err="1"/>
              <a:t>plotly</a:t>
            </a:r>
            <a:r>
              <a:rPr lang="en-US" dirty="0"/>
              <a:t> for building interactive tables, maps, and graphs, respectively.</a:t>
            </a:r>
          </a:p>
          <a:p>
            <a:r>
              <a:rPr lang="en-US" dirty="0"/>
              <a:t>For each, we’ll learn how to add a basic version so you can see how many features these come with by default. We’ll also see how to turn some of those features off. </a:t>
            </a:r>
          </a:p>
          <a:p>
            <a:r>
              <a:rPr lang="en-US" dirty="0"/>
              <a:t>Then, we’ll learn a </a:t>
            </a:r>
            <a:r>
              <a:rPr lang="en-US" i="1" dirty="0"/>
              <a:t>little</a:t>
            </a:r>
            <a:r>
              <a:rPr lang="en-US" dirty="0"/>
              <a:t> about how to style these elements.</a:t>
            </a:r>
          </a:p>
          <a:p>
            <a:r>
              <a:rPr lang="en-US" dirty="0"/>
              <a:t>Lastly, I want to show you how to update these elements without rebuilding them using a Shiny mechanism called a “proxy.”</a:t>
            </a:r>
          </a:p>
          <a:p>
            <a:r>
              <a:rPr lang="en-US" dirty="0"/>
              <a:t>And I’ll mention some ways you can use these elements as widgets that trigger events, if you want to. </a:t>
            </a:r>
          </a:p>
        </p:txBody>
      </p:sp>
    </p:spTree>
    <p:extLst>
      <p:ext uri="{BB962C8B-B14F-4D97-AF65-F5344CB8AC3E}">
        <p14:creationId xmlns:p14="http://schemas.microsoft.com/office/powerpoint/2010/main" val="2695607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 these three packages, let’s start with DT for a few reasons.</a:t>
            </a:r>
          </a:p>
          <a:p>
            <a:r>
              <a:rPr lang="en-US" dirty="0"/>
              <a:t>First, we already have a table, but it’s boring, so we can use DT to swap it for a cooler one. </a:t>
            </a:r>
          </a:p>
          <a:p>
            <a:r>
              <a:rPr lang="en-US" dirty="0"/>
              <a:t>Also, because it’s for tables, it’ll features characteristics most like those we’ve already seen while still introducing us to all the key ideas we’ll need to understand </a:t>
            </a:r>
            <a:r>
              <a:rPr lang="en-US" dirty="0" err="1"/>
              <a:t>plotly</a:t>
            </a:r>
            <a:r>
              <a:rPr lang="en-US" dirty="0"/>
              <a:t> and leaflet too.</a:t>
            </a:r>
          </a:p>
          <a:p>
            <a:r>
              <a:rPr lang="en-US" dirty="0"/>
              <a:t>Getting started with DT is easy because we already have a table; we only need to swap out our current render and output calls for the equivalent DT ones—that’s it! </a:t>
            </a:r>
          </a:p>
          <a:p>
            <a:r>
              <a:rPr lang="en-US" dirty="0"/>
              <a:t>(Go do that)</a:t>
            </a:r>
          </a:p>
          <a:p>
            <a:r>
              <a:rPr lang="en-US" dirty="0"/>
              <a:t>(Show them all features DT tables come with—pagination, page length, search, sorting, and row selection).</a:t>
            </a:r>
          </a:p>
        </p:txBody>
      </p:sp>
    </p:spTree>
    <p:extLst>
      <p:ext uri="{BB962C8B-B14F-4D97-AF65-F5344CB8AC3E}">
        <p14:creationId xmlns:p14="http://schemas.microsoft.com/office/powerpoint/2010/main" val="400364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just saw, DT tables come with lots of interactive features! </a:t>
            </a:r>
            <a:r>
              <a:rPr lang="en-US" dirty="0" err="1"/>
              <a:t>plotly</a:t>
            </a:r>
            <a:r>
              <a:rPr lang="en-US" dirty="0"/>
              <a:t> graphs and leaflet maps are similar.</a:t>
            </a:r>
          </a:p>
          <a:p>
            <a:r>
              <a:rPr lang="en-US" dirty="0"/>
              <a:t>But this isn’t </a:t>
            </a:r>
            <a:r>
              <a:rPr lang="en-US" i="1" dirty="0"/>
              <a:t>always</a:t>
            </a:r>
            <a:r>
              <a:rPr lang="en-US" dirty="0"/>
              <a:t> good! From a UX, or user experience, standpoint, having lots of features can be overwhelming, confusing, or unnecessary-feeling.</a:t>
            </a:r>
          </a:p>
          <a:p>
            <a:r>
              <a:rPr lang="en-US" dirty="0"/>
              <a:t>IMO, it’s best to rewind any complex UI element back to its essentials, then turn features on intentionally when they’re beneficial and understandable.</a:t>
            </a:r>
          </a:p>
          <a:p>
            <a:r>
              <a:rPr lang="en-US" dirty="0"/>
              <a:t>The good news is, with all three of these packages. if there’s a feature, there’s a way to disable it. You just have to figure out what that is!</a:t>
            </a:r>
          </a:p>
          <a:p>
            <a:r>
              <a:rPr lang="en-US" dirty="0"/>
              <a:t>In DT, that’s usually involves parameters of the </a:t>
            </a:r>
            <a:r>
              <a:rPr lang="en-US" dirty="0" err="1"/>
              <a:t>datatable</a:t>
            </a:r>
            <a:r>
              <a:rPr lang="en-US" dirty="0"/>
              <a:t>() function.</a:t>
            </a:r>
          </a:p>
          <a:p>
            <a:r>
              <a:rPr lang="en-US" dirty="0"/>
              <a:t>(Go disable several features, then show. Be sure to scaffold why I don’t like them first). </a:t>
            </a:r>
          </a:p>
        </p:txBody>
      </p:sp>
    </p:spTree>
    <p:extLst>
      <p:ext uri="{BB962C8B-B14F-4D97-AF65-F5344CB8AC3E}">
        <p14:creationId xmlns:p14="http://schemas.microsoft.com/office/powerpoint/2010/main" val="3604816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I want to show these packages come with lots of stylization options; you should rarely need raw CSS to style these graphics even though you do for base Shiny elements.</a:t>
            </a:r>
          </a:p>
          <a:p>
            <a:r>
              <a:rPr lang="en-US" dirty="0"/>
              <a:t>For example, in DT, we can use the format and style functions to adjust our table’s looks. However, as you’ll see, the system here is really not much different from writing CSS!</a:t>
            </a:r>
          </a:p>
          <a:p>
            <a:r>
              <a:rPr lang="en-US" dirty="0"/>
              <a:t>(Go show them, indicating the examples are just meant to show what’s possible.). </a:t>
            </a:r>
          </a:p>
        </p:txBody>
      </p:sp>
    </p:spTree>
    <p:extLst>
      <p:ext uri="{BB962C8B-B14F-4D97-AF65-F5344CB8AC3E}">
        <p14:creationId xmlns:p14="http://schemas.microsoft.com/office/powerpoint/2010/main" val="418012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show app we’re building. Not super pretty, but highly functional, and you’ll understand how to make it prettier.</a:t>
            </a:r>
          </a:p>
          <a:p>
            <a:r>
              <a:rPr lang="en-US" dirty="0"/>
              <a:t>Then, show PI Charter: z.umn.edu/</a:t>
            </a:r>
            <a:r>
              <a:rPr lang="en-US" dirty="0" err="1"/>
              <a:t>PICharter</a:t>
            </a:r>
            <a:r>
              <a:rPr lang="en-US" dirty="0"/>
              <a:t>. Shows what’s possible—really complex, lots of features, 2 year dev, publication, dozens of partners. 95% of what it does is what I teach here! So, if you master this content, you can build something really sophisticated.</a:t>
            </a:r>
          </a:p>
        </p:txBody>
      </p:sp>
    </p:spTree>
    <p:extLst>
      <p:ext uri="{BB962C8B-B14F-4D97-AF65-F5344CB8AC3E}">
        <p14:creationId xmlns:p14="http://schemas.microsoft.com/office/powerpoint/2010/main" val="23933327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let’s consider how we’ve been handled events related to our app’s tables so far. </a:t>
            </a:r>
          </a:p>
          <a:p>
            <a:r>
              <a:rPr lang="en-US" dirty="0" err="1"/>
              <a:t>Til</a:t>
            </a:r>
            <a:r>
              <a:rPr lang="en-US" dirty="0"/>
              <a:t> now, if our table needed changing, we’ve had </a:t>
            </a:r>
            <a:r>
              <a:rPr lang="en-US" dirty="0" err="1"/>
              <a:t>renderTable</a:t>
            </a:r>
            <a:r>
              <a:rPr lang="en-US" dirty="0"/>
              <a:t> rebuilt it from scratch.</a:t>
            </a:r>
          </a:p>
          <a:p>
            <a:r>
              <a:rPr lang="en-US" dirty="0"/>
              <a:t>That works, but it’s inefficient—it requires putting the “building code” in two places. It also takes more time; the user has to wait through the process, during which it might look to the user like the table is “flickering” or “locking up” and they’ll lose any progress with the old table.</a:t>
            </a:r>
          </a:p>
          <a:p>
            <a:r>
              <a:rPr lang="en-US" dirty="0"/>
              <a:t>It’d be better if, instead, we updated the table, changing only what needed changing! In Shiny, we can do that using something called a proxy. This is like a direct phone line btw. the server and a user’s browser that allows the server to </a:t>
            </a:r>
            <a:r>
              <a:rPr lang="en-US" i="1" dirty="0"/>
              <a:t>tweak</a:t>
            </a:r>
            <a:r>
              <a:rPr lang="en-US" dirty="0"/>
              <a:t> an element the user can already see </a:t>
            </a:r>
            <a:r>
              <a:rPr lang="en-US" i="1" dirty="0"/>
              <a:t>without</a:t>
            </a:r>
            <a:r>
              <a:rPr lang="en-US" dirty="0"/>
              <a:t> commissioning a re-build. </a:t>
            </a:r>
          </a:p>
          <a:p>
            <a:r>
              <a:rPr lang="en-US" dirty="0"/>
              <a:t>Here, whenever the table needs re-sorting, we’ll use DT’s proxy system to establish such a “phone call,” and then use the </a:t>
            </a:r>
            <a:r>
              <a:rPr lang="en-US" dirty="0" err="1"/>
              <a:t>replaceData</a:t>
            </a:r>
            <a:r>
              <a:rPr lang="en-US" dirty="0"/>
              <a:t> function to swap out the old data for the new on the fly, touching nothing else.</a:t>
            </a:r>
          </a:p>
          <a:p>
            <a:r>
              <a:rPr lang="en-US" dirty="0"/>
              <a:t>(Go do that). </a:t>
            </a:r>
          </a:p>
          <a:p>
            <a:r>
              <a:rPr lang="en-US" dirty="0"/>
              <a:t>This solution may look basically the same now, but behind the scenes in most situations, it’s cleaner, faster, less disruptive, and more code-efficient!</a:t>
            </a:r>
          </a:p>
        </p:txBody>
      </p:sp>
    </p:spTree>
    <p:extLst>
      <p:ext uri="{BB962C8B-B14F-4D97-AF65-F5344CB8AC3E}">
        <p14:creationId xmlns:p14="http://schemas.microsoft.com/office/powerpoint/2010/main" val="2359076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to show you about DT tables is that they aren’t just powerful and pretty—they can also be widgets. </a:t>
            </a:r>
          </a:p>
          <a:p>
            <a:r>
              <a:rPr lang="en-US" dirty="0"/>
              <a:t>The app can gather data on user interactions with them and use those to trigger events, passing event data to the server for a response via the input object.</a:t>
            </a:r>
          </a:p>
          <a:p>
            <a:r>
              <a:rPr lang="en-US" dirty="0"/>
              <a:t>For example, I said earlier that selection doesn’t do anything by default, but it could. If we enable selection of individual cells, we can get the row and column numbers of the selected cell using input$[our table’s </a:t>
            </a:r>
            <a:r>
              <a:rPr lang="en-US" dirty="0" err="1"/>
              <a:t>outputId</a:t>
            </a:r>
            <a:r>
              <a:rPr lang="en-US" dirty="0"/>
              <a:t>]_</a:t>
            </a:r>
            <a:r>
              <a:rPr lang="en-US" dirty="0" err="1"/>
              <a:t>cells_selected</a:t>
            </a:r>
            <a:r>
              <a:rPr lang="en-US" dirty="0"/>
              <a:t> format.</a:t>
            </a:r>
          </a:p>
          <a:p>
            <a:r>
              <a:rPr lang="en-US" dirty="0"/>
              <a:t>(Go show them—first, turn on cell selection, then build new observer to watch. Use print to show them value of object as it changes.)</a:t>
            </a:r>
          </a:p>
          <a:p>
            <a:r>
              <a:rPr lang="en-US" dirty="0"/>
              <a:t>Now, this shows we can access these data server-side. Events are triggered! But we’re not handling them meaningfully here—I won’t show you an example of that today, but the online curriculum does. There, I use cell clicks to procedurally generate some text to show the user, and I show ALL the problems that doing that can cause! </a:t>
            </a:r>
          </a:p>
          <a:p>
            <a:r>
              <a:rPr lang="en-US" dirty="0"/>
              <a:t>It really proves the point that, even with simple events and just a few widgets, event handling can quickly become pretty tricky!</a:t>
            </a:r>
          </a:p>
        </p:txBody>
      </p:sp>
    </p:spTree>
    <p:extLst>
      <p:ext uri="{BB962C8B-B14F-4D97-AF65-F5344CB8AC3E}">
        <p14:creationId xmlns:p14="http://schemas.microsoft.com/office/powerpoint/2010/main" val="2383516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now turn to leaflet, our second package. This is a JS and now R package for making web-enabled, interactive maps for spatial data. </a:t>
            </a:r>
          </a:p>
          <a:p>
            <a:r>
              <a:rPr lang="en-US" dirty="0"/>
              <a:t>This means we’ll need some spatial data to use! I’ve done the hard work of making a version of the </a:t>
            </a:r>
            <a:r>
              <a:rPr lang="en-US" dirty="0" err="1"/>
              <a:t>gapminder</a:t>
            </a:r>
            <a:r>
              <a:rPr lang="en-US" dirty="0"/>
              <a:t> data set with spatial data attached—you just need to download it…Here’s a Z-link to that data if you didn’t during setup.</a:t>
            </a:r>
          </a:p>
          <a:p>
            <a:r>
              <a:rPr lang="en-US" dirty="0"/>
              <a:t>Move the file into your R Project folder, then load it in your </a:t>
            </a:r>
            <a:r>
              <a:rPr lang="en-US" dirty="0" err="1"/>
              <a:t>global.R</a:t>
            </a:r>
            <a:r>
              <a:rPr lang="en-US" dirty="0"/>
              <a:t> file. (Show).</a:t>
            </a:r>
          </a:p>
          <a:p>
            <a:r>
              <a:rPr lang="en-US" dirty="0"/>
              <a:t>I will assume you have a </a:t>
            </a:r>
            <a:r>
              <a:rPr lang="en-US" dirty="0" err="1"/>
              <a:t>gap_map</a:t>
            </a:r>
            <a:r>
              <a:rPr lang="en-US" dirty="0"/>
              <a:t> object from here on out! You’ve been warned :). </a:t>
            </a:r>
          </a:p>
          <a:p>
            <a:r>
              <a:rPr lang="en-US" dirty="0"/>
              <a:t>In this unit, we’ll hit all the same plot points we just hit for DT, so the specifics will change, but the </a:t>
            </a:r>
            <a:r>
              <a:rPr lang="en-US" dirty="0" err="1"/>
              <a:t>concepts’ll</a:t>
            </a:r>
            <a:r>
              <a:rPr lang="en-US" dirty="0"/>
              <a:t> be the same, so you’ll get to practice with everything you’ve just learned!</a:t>
            </a:r>
          </a:p>
        </p:txBody>
      </p:sp>
    </p:spTree>
    <p:extLst>
      <p:ext uri="{BB962C8B-B14F-4D97-AF65-F5344CB8AC3E}">
        <p14:creationId xmlns:p14="http://schemas.microsoft.com/office/powerpoint/2010/main" val="1057873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making a basic map in which we’ll draw colored outlines around the countries in our data set to highlight them.</a:t>
            </a:r>
          </a:p>
          <a:p>
            <a:r>
              <a:rPr lang="en-US" dirty="0"/>
              <a:t>Every leaflet map is built from three core components. </a:t>
            </a:r>
          </a:p>
          <a:p>
            <a:r>
              <a:rPr lang="en-US" dirty="0"/>
              <a:t>The first is a call to leaflet(). This is like the </a:t>
            </a:r>
            <a:r>
              <a:rPr lang="en-US" dirty="0" err="1"/>
              <a:t>ggplot</a:t>
            </a:r>
            <a:r>
              <a:rPr lang="en-US" dirty="0"/>
              <a:t>() function in the ggplot2 package—it gets the ball rolling, and you can set global options here.</a:t>
            </a:r>
          </a:p>
          <a:p>
            <a:r>
              <a:rPr lang="en-US" dirty="0"/>
              <a:t>Next is addTiles(). This adds a tile, or background image, to the map. You know, the thing that shows rivers and borders and roads and stuff!</a:t>
            </a:r>
          </a:p>
          <a:p>
            <a:r>
              <a:rPr lang="en-US" dirty="0"/>
              <a:t>Lastly, we use some add function to show our spatial data—this is like our </a:t>
            </a:r>
            <a:r>
              <a:rPr lang="en-US" dirty="0" err="1"/>
              <a:t>geom</a:t>
            </a:r>
            <a:r>
              <a:rPr lang="en-US" dirty="0"/>
              <a:t> in a </a:t>
            </a:r>
            <a:r>
              <a:rPr lang="en-US" dirty="0" err="1"/>
              <a:t>ggplot</a:t>
            </a:r>
            <a:r>
              <a:rPr lang="en-US" dirty="0"/>
              <a:t>. Since we have polygonal data (country borders), we’ll use </a:t>
            </a:r>
            <a:r>
              <a:rPr lang="en-US" dirty="0" err="1"/>
              <a:t>addPolygons</a:t>
            </a:r>
            <a:r>
              <a:rPr lang="en-US" dirty="0"/>
              <a:t>.</a:t>
            </a:r>
          </a:p>
          <a:p>
            <a:r>
              <a:rPr lang="en-US" dirty="0"/>
              <a:t>(Go do that, show them pan and zoom).</a:t>
            </a:r>
          </a:p>
          <a:p>
            <a:r>
              <a:rPr lang="en-US" dirty="0"/>
              <a:t>We just saw that both panning and zooming, when overused, can be disorienting! You can get lost. So, the top two features of a leaflet map you’ll want to adjust is these—let’s set min and max zoom levels and also bounds users can’t pan beyond. </a:t>
            </a:r>
          </a:p>
        </p:txBody>
      </p:sp>
    </p:spTree>
    <p:extLst>
      <p:ext uri="{BB962C8B-B14F-4D97-AF65-F5344CB8AC3E}">
        <p14:creationId xmlns:p14="http://schemas.microsoft.com/office/powerpoint/2010/main" val="26508065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our map’s a little messy...That’s because leaflet’s default strokes, or outlines, for polygons aren’t the best. However, by adjusting just a few parameters, we can vastly improve them. (Go do that).</a:t>
            </a:r>
          </a:p>
          <a:p>
            <a:r>
              <a:rPr lang="en-US" dirty="0"/>
              <a:t>This is prettier! But it isn’t very useful yet—it doesn’t show any data; all countries look the same.</a:t>
            </a:r>
          </a:p>
          <a:p>
            <a:r>
              <a:rPr lang="en-US" dirty="0"/>
              <a:t>Let’s change that! Let’s have it show 2007’s life expectancy data from every country, using different </a:t>
            </a:r>
            <a:r>
              <a:rPr lang="en-US" i="1" dirty="0"/>
              <a:t>fill colors </a:t>
            </a:r>
            <a:r>
              <a:rPr lang="en-US" dirty="0"/>
              <a:t>for different values.</a:t>
            </a:r>
          </a:p>
          <a:p>
            <a:r>
              <a:rPr lang="en-US" dirty="0"/>
              <a:t>This’ll be a two-step process. The first is building a color palette function leaflet can use to link colors with values, since a leaflet map can’t do that itself. (Go make that). </a:t>
            </a:r>
          </a:p>
          <a:p>
            <a:r>
              <a:rPr lang="en-US" dirty="0"/>
              <a:t>The second step is providing that color palette function plus the data it’ll give it as input to leaflet (go do that). </a:t>
            </a:r>
          </a:p>
          <a:p>
            <a:r>
              <a:rPr lang="en-US" dirty="0"/>
              <a:t>This is very neat now but still hard to interpret because there’s no legend, right? What do the colors mean? We can add a legend using </a:t>
            </a:r>
            <a:r>
              <a:rPr lang="en-US" dirty="0" err="1"/>
              <a:t>addLegend</a:t>
            </a:r>
            <a:r>
              <a:rPr lang="en-US" dirty="0"/>
              <a:t> (Do that).</a:t>
            </a:r>
          </a:p>
          <a:p>
            <a:r>
              <a:rPr lang="en-US" dirty="0"/>
              <a:t>This map is really snazzy and info rich! But could it be even richer? What if our users don’t know their geography and want to know which country is which, or what the </a:t>
            </a:r>
            <a:r>
              <a:rPr lang="en-US" i="1" dirty="0"/>
              <a:t>exact</a:t>
            </a:r>
            <a:r>
              <a:rPr lang="en-US" dirty="0"/>
              <a:t> life expectancy value was for each one? We can display this info using </a:t>
            </a:r>
            <a:r>
              <a:rPr lang="en-US" b="1" dirty="0"/>
              <a:t>tooltips</a:t>
            </a:r>
            <a:r>
              <a:rPr lang="en-US" dirty="0"/>
              <a:t> that appear when a user clicks (Add these).</a:t>
            </a:r>
          </a:p>
        </p:txBody>
      </p:sp>
    </p:spTree>
    <p:extLst>
      <p:ext uri="{BB962C8B-B14F-4D97-AF65-F5344CB8AC3E}">
        <p14:creationId xmlns:p14="http://schemas.microsoft.com/office/powerpoint/2010/main" val="3304714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we’ve built a map, adjusted its features, and dressed it up. Now, we need to give users more control over it so they can do cool stuff.</a:t>
            </a:r>
          </a:p>
          <a:p>
            <a:r>
              <a:rPr lang="en-US" dirty="0"/>
              <a:t>Let’s give them a slider widget that’ll allow them to pick the year of the data shown so it’s not always 2007’s data. This’ll require three steps. (Outline this)</a:t>
            </a:r>
          </a:p>
          <a:p>
            <a:r>
              <a:rPr lang="en-US" dirty="0"/>
              <a:t>(First, wire this up in the UI and show them). </a:t>
            </a:r>
          </a:p>
          <a:p>
            <a:r>
              <a:rPr lang="en-US" dirty="0"/>
              <a:t>(Then, reconfigure the server-side code to change the data set and show them). </a:t>
            </a:r>
          </a:p>
          <a:p>
            <a:r>
              <a:rPr lang="en-US" dirty="0"/>
              <a:t>(Then, update the legend title, and move the palette maker to </a:t>
            </a:r>
            <a:r>
              <a:rPr lang="en-US" dirty="0" err="1"/>
              <a:t>global.R</a:t>
            </a:r>
            <a:r>
              <a:rPr lang="en-US" dirty="0"/>
              <a:t>, deleting </a:t>
            </a:r>
            <a:r>
              <a:rPr lang="en-US" dirty="0" err="1"/>
              <a:t>map_palette</a:t>
            </a:r>
            <a:r>
              <a:rPr lang="en-US" dirty="0"/>
              <a:t> code in server).</a:t>
            </a:r>
          </a:p>
          <a:p>
            <a:r>
              <a:rPr lang="en-US" dirty="0"/>
              <a:t>The map is really cool now right? But did you notice the freeze during every event? That’s because we’re using </a:t>
            </a:r>
            <a:r>
              <a:rPr lang="en-US" dirty="0" err="1"/>
              <a:t>renderLeaflet</a:t>
            </a:r>
            <a:r>
              <a:rPr lang="en-US" dirty="0"/>
              <a:t> to rebuild the map each time. Spatial data are voluminous, so this takes time, and this isn’t even a bad example.</a:t>
            </a:r>
          </a:p>
          <a:p>
            <a:r>
              <a:rPr lang="en-US" dirty="0"/>
              <a:t>It’d be better to use a proxy like we did with DT to update the map on the fly, changing only what really needs changing. So let’s use the render function to build just the starting map, and a proxy and new observer to update it.</a:t>
            </a:r>
          </a:p>
          <a:p>
            <a:r>
              <a:rPr lang="en-US" dirty="0"/>
              <a:t>(Show them how to do this and the result). </a:t>
            </a:r>
          </a:p>
          <a:p>
            <a:r>
              <a:rPr lang="en-US" dirty="0"/>
              <a:t>Now, there are ways we could make that even faster and cleaner, but to me, this seems good, and it’d scale much better than what we had!</a:t>
            </a:r>
          </a:p>
        </p:txBody>
      </p:sp>
    </p:spTree>
    <p:extLst>
      <p:ext uri="{BB962C8B-B14F-4D97-AF65-F5344CB8AC3E}">
        <p14:creationId xmlns:p14="http://schemas.microsoft.com/office/powerpoint/2010/main" val="4083792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about leaflet maps I want to show you is that they are, just like DTs, potential widgets. Users can poke them, triggering events we can handle. </a:t>
            </a:r>
          </a:p>
          <a:p>
            <a:r>
              <a:rPr lang="en-US" dirty="0"/>
              <a:t>For example, when a user clicks a polygon, that can be an event. Let’s handle such an event by panning and zooming the map to center on the clicked location.</a:t>
            </a:r>
          </a:p>
          <a:p>
            <a:r>
              <a:rPr lang="en-US" dirty="0"/>
              <a:t>(Show them how to do that).</a:t>
            </a:r>
          </a:p>
          <a:p>
            <a:r>
              <a:rPr lang="en-US" dirty="0"/>
              <a:t>Obviously, only add such functionality if it’ll enhance the user’s experience, which this may not do! But it shows you what’s possible. </a:t>
            </a:r>
          </a:p>
        </p:txBody>
      </p:sp>
    </p:spTree>
    <p:extLst>
      <p:ext uri="{BB962C8B-B14F-4D97-AF65-F5344CB8AC3E}">
        <p14:creationId xmlns:p14="http://schemas.microsoft.com/office/powerpoint/2010/main" val="7615860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wrap today’s workshop by looking at </a:t>
            </a:r>
            <a:r>
              <a:rPr lang="en-US" dirty="0" err="1"/>
              <a:t>plotly</a:t>
            </a:r>
            <a:r>
              <a:rPr lang="en-US" dirty="0"/>
              <a:t>, a JS and now R package for creating web-enabled, interactive graphs. </a:t>
            </a:r>
          </a:p>
          <a:p>
            <a:r>
              <a:rPr lang="en-US" dirty="0"/>
              <a:t>For those who know ggplot2, </a:t>
            </a:r>
            <a:r>
              <a:rPr lang="en-US" dirty="0" err="1"/>
              <a:t>plotly</a:t>
            </a:r>
            <a:r>
              <a:rPr lang="en-US" dirty="0"/>
              <a:t> is similar, which means it’s similarly daunting! The difference is that </a:t>
            </a:r>
            <a:r>
              <a:rPr lang="en-US" dirty="0" err="1"/>
              <a:t>plotly</a:t>
            </a:r>
            <a:r>
              <a:rPr lang="en-US" dirty="0"/>
              <a:t> graphs are built for the web, so they’re interactive out of the box.</a:t>
            </a:r>
          </a:p>
          <a:p>
            <a:r>
              <a:rPr lang="en-US" dirty="0"/>
              <a:t>The good news is we don’t need to learn </a:t>
            </a:r>
            <a:r>
              <a:rPr lang="en-US" dirty="0" err="1"/>
              <a:t>plotly</a:t>
            </a:r>
            <a:r>
              <a:rPr lang="en-US" dirty="0"/>
              <a:t>, or even ggplot2 really, to appreciate </a:t>
            </a:r>
            <a:r>
              <a:rPr lang="en-US" dirty="0" err="1"/>
              <a:t>plotly’s</a:t>
            </a:r>
            <a:r>
              <a:rPr lang="en-US" dirty="0"/>
              <a:t> perks because we can use the </a:t>
            </a:r>
            <a:r>
              <a:rPr lang="en-US" dirty="0" err="1"/>
              <a:t>ggplotly</a:t>
            </a:r>
            <a:r>
              <a:rPr lang="en-US" dirty="0"/>
              <a:t>() function to convert a pre-built </a:t>
            </a:r>
            <a:r>
              <a:rPr lang="en-US" dirty="0" err="1"/>
              <a:t>ggplot</a:t>
            </a:r>
            <a:r>
              <a:rPr lang="en-US" dirty="0"/>
              <a:t> into a </a:t>
            </a:r>
            <a:r>
              <a:rPr lang="en-US" dirty="0" err="1"/>
              <a:t>plotly</a:t>
            </a:r>
            <a:r>
              <a:rPr lang="en-US" dirty="0"/>
              <a:t> graph to see what one looks like.</a:t>
            </a:r>
          </a:p>
          <a:p>
            <a:r>
              <a:rPr lang="en-US" dirty="0"/>
              <a:t>This’d be much less fun if we had to use a boring </a:t>
            </a:r>
            <a:r>
              <a:rPr lang="en-US" dirty="0" err="1"/>
              <a:t>ggplot</a:t>
            </a:r>
            <a:r>
              <a:rPr lang="en-US" dirty="0"/>
              <a:t> or else build a complex one live from scratch, so let’s copy-paste the code for a </a:t>
            </a:r>
            <a:r>
              <a:rPr lang="en-US" dirty="0" err="1"/>
              <a:t>ggplot</a:t>
            </a:r>
            <a:r>
              <a:rPr lang="en-US" dirty="0"/>
              <a:t> straight into our app from the online lesson materials. </a:t>
            </a:r>
          </a:p>
          <a:p>
            <a:r>
              <a:rPr lang="en-US" dirty="0"/>
              <a:t>(Go do this and show it as </a:t>
            </a:r>
            <a:r>
              <a:rPr lang="en-US" dirty="0" err="1"/>
              <a:t>ggplot</a:t>
            </a:r>
            <a:r>
              <a:rPr lang="en-US" dirty="0"/>
              <a:t>).</a:t>
            </a:r>
          </a:p>
          <a:p>
            <a:r>
              <a:rPr lang="en-US" dirty="0"/>
              <a:t>(Then, convert it to a </a:t>
            </a:r>
            <a:r>
              <a:rPr lang="en-US" dirty="0" err="1"/>
              <a:t>plotly</a:t>
            </a:r>
            <a:r>
              <a:rPr lang="en-US" dirty="0"/>
              <a:t> and show them that).</a:t>
            </a:r>
          </a:p>
          <a:p>
            <a:r>
              <a:rPr lang="en-US" dirty="0"/>
              <a:t>Before we talk about this new graph’s features, let’s first get it plugged into our app’s UI. Predictably, there are </a:t>
            </a:r>
            <a:r>
              <a:rPr lang="en-US" dirty="0" err="1"/>
              <a:t>renderPlotly</a:t>
            </a:r>
            <a:r>
              <a:rPr lang="en-US" dirty="0"/>
              <a:t> and </a:t>
            </a:r>
            <a:r>
              <a:rPr lang="en-US" dirty="0" err="1"/>
              <a:t>plotlyOutput</a:t>
            </a:r>
            <a:r>
              <a:rPr lang="en-US" dirty="0"/>
              <a:t> functions for this (show them).</a:t>
            </a:r>
          </a:p>
          <a:p>
            <a:endParaRPr lang="en-US" dirty="0"/>
          </a:p>
          <a:p>
            <a:endParaRPr lang="en-US" dirty="0"/>
          </a:p>
        </p:txBody>
      </p:sp>
    </p:spTree>
    <p:extLst>
      <p:ext uri="{BB962C8B-B14F-4D97-AF65-F5344CB8AC3E}">
        <p14:creationId xmlns:p14="http://schemas.microsoft.com/office/powerpoint/2010/main" val="31151641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Plotly</a:t>
            </a:r>
            <a:r>
              <a:rPr lang="en-US" dirty="0"/>
              <a:t> graphs come with tons of interactive features! Mouse hovers do stuff, clicking and double-clicking the legend keys does stuff, clicking and double-clicking and dragging the graph does stuff, and there’s a whole toolbar of buttons too!</a:t>
            </a:r>
          </a:p>
          <a:p>
            <a:r>
              <a:rPr lang="en-US" dirty="0"/>
              <a:t>Wow, so, we </a:t>
            </a:r>
            <a:r>
              <a:rPr lang="en-US" i="1" dirty="0"/>
              <a:t>really</a:t>
            </a:r>
            <a:r>
              <a:rPr lang="en-US" dirty="0"/>
              <a:t> might want to dial back some of this. Doing that requires using two of </a:t>
            </a:r>
            <a:r>
              <a:rPr lang="en-US" dirty="0" err="1"/>
              <a:t>plotly’s</a:t>
            </a:r>
            <a:r>
              <a:rPr lang="en-US" dirty="0"/>
              <a:t> main functions: layout(), which controls graph structure, and config(), which controls behaviors. </a:t>
            </a:r>
          </a:p>
          <a:p>
            <a:r>
              <a:rPr lang="en-US" dirty="0"/>
              <a:t>As we use these functions, you’ll see that </a:t>
            </a:r>
            <a:r>
              <a:rPr lang="en-US" dirty="0" err="1"/>
              <a:t>plotly</a:t>
            </a:r>
            <a:r>
              <a:rPr lang="en-US" dirty="0"/>
              <a:t> is a JS package at heart—JS LOVES lists, so prepare for lists galore! :)</a:t>
            </a:r>
          </a:p>
          <a:p>
            <a:r>
              <a:rPr lang="en-US" dirty="0"/>
              <a:t>(Go disable zoom, legend click events, and the lasso button.). You may just have to google or ask ChatGPT for the names of the </a:t>
            </a:r>
            <a:r>
              <a:rPr lang="en-US" dirty="0" err="1"/>
              <a:t>modebar</a:t>
            </a:r>
            <a:r>
              <a:rPr lang="en-US" dirty="0"/>
              <a:t> buttons you want to remove.</a:t>
            </a:r>
          </a:p>
          <a:p>
            <a:r>
              <a:rPr lang="en-US" dirty="0"/>
              <a:t>Layout can also center our legend, like in our original </a:t>
            </a:r>
            <a:r>
              <a:rPr lang="en-US" dirty="0" err="1"/>
              <a:t>ggplot</a:t>
            </a:r>
            <a:r>
              <a:rPr lang="en-US" dirty="0"/>
              <a:t>.</a:t>
            </a:r>
          </a:p>
          <a:p>
            <a:r>
              <a:rPr lang="en-US" dirty="0"/>
              <a:t>You’ll notice our tooltip text is pretty cluttery. We can customize it, but doing so requires us to use a third core </a:t>
            </a:r>
            <a:r>
              <a:rPr lang="en-US" dirty="0" err="1"/>
              <a:t>plotly</a:t>
            </a:r>
            <a:r>
              <a:rPr lang="en-US" dirty="0"/>
              <a:t> function, style(), which controls aesthetics. Because we’re using </a:t>
            </a:r>
            <a:r>
              <a:rPr lang="en-US" dirty="0" err="1"/>
              <a:t>ggplotly</a:t>
            </a:r>
            <a:r>
              <a:rPr lang="en-US" dirty="0"/>
              <a:t>() to make our graph, we must pull a little witchcraft to get our custom tooltip text into our final graph (show them that). </a:t>
            </a:r>
          </a:p>
        </p:txBody>
      </p:sp>
    </p:spTree>
    <p:extLst>
      <p:ext uri="{BB962C8B-B14F-4D97-AF65-F5344CB8AC3E}">
        <p14:creationId xmlns:p14="http://schemas.microsoft.com/office/powerpoint/2010/main" val="3417738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with DT and leaflet, </a:t>
            </a:r>
            <a:r>
              <a:rPr lang="en-US" dirty="0" err="1"/>
              <a:t>plotly</a:t>
            </a:r>
            <a:r>
              <a:rPr lang="en-US" dirty="0"/>
              <a:t> has a proxy system for updating a graph rather than rebuilding it. </a:t>
            </a:r>
          </a:p>
          <a:p>
            <a:r>
              <a:rPr lang="en-US" dirty="0"/>
              <a:t>Let’s see it by giving users a drop-down menu to pick a new color scheme for the graph. </a:t>
            </a:r>
          </a:p>
          <a:p>
            <a:r>
              <a:rPr lang="en-US" dirty="0"/>
              <a:t>(First, go add the selector to the UI).</a:t>
            </a:r>
          </a:p>
          <a:p>
            <a:r>
              <a:rPr lang="en-US" dirty="0"/>
              <a:t>(Then, add the new observer to watch for it and handle it). (Make sure they see the product).</a:t>
            </a:r>
          </a:p>
          <a:p>
            <a:r>
              <a:rPr lang="en-US" dirty="0"/>
              <a:t>Now, you’ll notice this doesn’t </a:t>
            </a:r>
            <a:r>
              <a:rPr lang="en-US" i="1" dirty="0"/>
              <a:t>quite</a:t>
            </a:r>
            <a:r>
              <a:rPr lang="en-US" dirty="0"/>
              <a:t> work…the dots change colors, but the lines and legend keys don’t. </a:t>
            </a:r>
          </a:p>
          <a:p>
            <a:r>
              <a:rPr lang="en-US" dirty="0"/>
              <a:t>These are solvable issues, but not in the time we have, and it’s all </a:t>
            </a:r>
            <a:r>
              <a:rPr lang="en-US" dirty="0" err="1"/>
              <a:t>ggplotly’s</a:t>
            </a:r>
            <a:r>
              <a:rPr lang="en-US" dirty="0"/>
              <a:t> fault. We’d have an easier time if we built our graph from scratch in </a:t>
            </a:r>
            <a:r>
              <a:rPr lang="en-US" dirty="0" err="1"/>
              <a:t>plotly</a:t>
            </a:r>
            <a:r>
              <a:rPr lang="en-US" dirty="0"/>
              <a:t> instead!</a:t>
            </a:r>
          </a:p>
          <a:p>
            <a:endParaRPr lang="en-US" dirty="0"/>
          </a:p>
        </p:txBody>
      </p:sp>
    </p:spTree>
    <p:extLst>
      <p:ext uri="{BB962C8B-B14F-4D97-AF65-F5344CB8AC3E}">
        <p14:creationId xmlns:p14="http://schemas.microsoft.com/office/powerpoint/2010/main" val="4282909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jump in by starting with a birds-eye view of the web—how websites work (vs. how we think they work), how they’re built, and how Shiny fits in.</a:t>
            </a:r>
          </a:p>
          <a:p>
            <a:r>
              <a:rPr lang="en-US" dirty="0"/>
              <a:t>We’ll get into R a bit to set up a generic Shiny Project also.</a:t>
            </a:r>
          </a:p>
          <a:p>
            <a:r>
              <a:rPr lang="en-US" dirty="0"/>
              <a:t>And we’ll see why learning some basic HTML and CSS will be helpful.</a:t>
            </a:r>
          </a:p>
        </p:txBody>
      </p:sp>
    </p:spTree>
    <p:extLst>
      <p:ext uri="{BB962C8B-B14F-4D97-AF65-F5344CB8AC3E}">
        <p14:creationId xmlns:p14="http://schemas.microsoft.com/office/powerpoint/2010/main" val="8536219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to see about </a:t>
            </a:r>
            <a:r>
              <a:rPr lang="en-US" dirty="0" err="1"/>
              <a:t>plotly</a:t>
            </a:r>
            <a:r>
              <a:rPr lang="en-US" dirty="0"/>
              <a:t> is that </a:t>
            </a:r>
            <a:r>
              <a:rPr lang="en-US" dirty="0" err="1"/>
              <a:t>plotly</a:t>
            </a:r>
            <a:r>
              <a:rPr lang="en-US" dirty="0"/>
              <a:t> graphs can be widgets too.</a:t>
            </a:r>
          </a:p>
          <a:p>
            <a:r>
              <a:rPr lang="en-US" dirty="0"/>
              <a:t>However, as widgets, they use an unorthodox system—they do NOT use the input object and </a:t>
            </a:r>
            <a:r>
              <a:rPr lang="en-US" dirty="0" err="1"/>
              <a:t>inputIds</a:t>
            </a:r>
            <a:r>
              <a:rPr lang="en-US" dirty="0"/>
              <a:t> like all other widgets we’ve seen.</a:t>
            </a:r>
          </a:p>
          <a:p>
            <a:r>
              <a:rPr lang="en-US" dirty="0"/>
              <a:t>Instead, we first have to give our graph </a:t>
            </a:r>
            <a:r>
              <a:rPr lang="en-US" i="1" dirty="0"/>
              <a:t>another</a:t>
            </a:r>
            <a:r>
              <a:rPr lang="en-US" dirty="0"/>
              <a:t> id, called a </a:t>
            </a:r>
            <a:r>
              <a:rPr lang="en-US" b="1" dirty="0"/>
              <a:t>source</a:t>
            </a:r>
            <a:r>
              <a:rPr lang="en-US" dirty="0"/>
              <a:t>. This will work just like an </a:t>
            </a:r>
            <a:r>
              <a:rPr lang="en-US" dirty="0" err="1"/>
              <a:t>inputId</a:t>
            </a:r>
            <a:r>
              <a:rPr lang="en-US" dirty="0"/>
              <a:t> but for this system only.</a:t>
            </a:r>
          </a:p>
          <a:p>
            <a:r>
              <a:rPr lang="en-US" dirty="0"/>
              <a:t>Then, we have to </a:t>
            </a:r>
            <a:r>
              <a:rPr lang="en-US" b="1" dirty="0"/>
              <a:t>register</a:t>
            </a:r>
            <a:r>
              <a:rPr lang="en-US" dirty="0"/>
              <a:t> the </a:t>
            </a:r>
            <a:r>
              <a:rPr lang="en-US" b="1" dirty="0"/>
              <a:t>type</a:t>
            </a:r>
            <a:r>
              <a:rPr lang="en-US" dirty="0"/>
              <a:t> of event we’re watching for, such as a click. You can’t just watch for all events all the time with </a:t>
            </a:r>
            <a:r>
              <a:rPr lang="en-US" dirty="0" err="1"/>
              <a:t>plotly</a:t>
            </a:r>
            <a:r>
              <a:rPr lang="en-US" dirty="0"/>
              <a:t> graphs for whatever reason.</a:t>
            </a:r>
          </a:p>
          <a:p>
            <a:r>
              <a:rPr lang="en-US" dirty="0"/>
              <a:t>Lastly, we use a function called </a:t>
            </a:r>
            <a:r>
              <a:rPr lang="en-US" dirty="0" err="1"/>
              <a:t>event_data</a:t>
            </a:r>
            <a:r>
              <a:rPr lang="en-US" dirty="0"/>
              <a:t>() as a reactive object server-side, like we’ve used input up until now.</a:t>
            </a:r>
          </a:p>
          <a:p>
            <a:r>
              <a:rPr lang="en-US" dirty="0"/>
              <a:t>It’s not a *harder* system, it’s just different…let’s see it in action by using it to print the exact population value of a clicked point.</a:t>
            </a:r>
          </a:p>
          <a:p>
            <a:r>
              <a:rPr lang="en-US" dirty="0"/>
              <a:t>(First, set up the </a:t>
            </a:r>
            <a:r>
              <a:rPr lang="en-US" dirty="0" err="1"/>
              <a:t>textOutput</a:t>
            </a:r>
            <a:r>
              <a:rPr lang="en-US" dirty="0"/>
              <a:t> in the UI).</a:t>
            </a:r>
          </a:p>
          <a:p>
            <a:r>
              <a:rPr lang="en-US" dirty="0"/>
              <a:t>(Then, go to the global and add the source and </a:t>
            </a:r>
            <a:r>
              <a:rPr lang="en-US" dirty="0" err="1"/>
              <a:t>register_event</a:t>
            </a:r>
            <a:r>
              <a:rPr lang="en-US" dirty="0"/>
              <a:t> code).</a:t>
            </a:r>
          </a:p>
          <a:p>
            <a:r>
              <a:rPr lang="en-US" dirty="0"/>
              <a:t>(Then, go to the server and build the new observer, and show them).</a:t>
            </a:r>
          </a:p>
          <a:p>
            <a:r>
              <a:rPr lang="en-US" dirty="0"/>
              <a:t>This isn’t a thrilling use of this functionality, I know, but it shows you what’s possible. </a:t>
            </a:r>
          </a:p>
        </p:txBody>
      </p:sp>
    </p:spTree>
    <p:extLst>
      <p:ext uri="{BB962C8B-B14F-4D97-AF65-F5344CB8AC3E}">
        <p14:creationId xmlns:p14="http://schemas.microsoft.com/office/powerpoint/2010/main" val="577835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38459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9eb764eb5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9eb764eb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this question: How’d you describe what a website even is? Like, what is Amazon.com? What happens when you go there?</a:t>
            </a:r>
          </a:p>
          <a:p>
            <a:r>
              <a:rPr lang="en-US" dirty="0"/>
              <a:t>After all, Shiny is a website-building tool, so we ought to really understand what it helps us build!</a:t>
            </a:r>
          </a:p>
          <a:p>
            <a:r>
              <a:rPr lang="en-US" dirty="0"/>
              <a:t>Here’re some ways one might describe a website…</a:t>
            </a:r>
          </a:p>
          <a:p>
            <a:r>
              <a:rPr lang="en-US" dirty="0"/>
              <a:t>If these feel relatable, I’ve got news—none of these are accurate!</a:t>
            </a:r>
          </a:p>
        </p:txBody>
      </p:sp>
    </p:spTree>
    <p:extLst>
      <p:ext uri="{BB962C8B-B14F-4D97-AF65-F5344CB8AC3E}">
        <p14:creationId xmlns:p14="http://schemas.microsoft.com/office/powerpoint/2010/main" val="323906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what’s a website, </a:t>
            </a:r>
            <a:r>
              <a:rPr lang="en-US" i="1" dirty="0"/>
              <a:t>really</a:t>
            </a:r>
            <a:r>
              <a:rPr lang="en-US" dirty="0"/>
              <a:t>?</a:t>
            </a:r>
          </a:p>
          <a:p>
            <a:r>
              <a:rPr lang="en-US" dirty="0"/>
              <a:t>Well, first, a website is not one thing but two. The half you see is called the UI or user interface or “client side” (you’re the client/user here).</a:t>
            </a:r>
          </a:p>
          <a:p>
            <a:r>
              <a:rPr lang="en-US" dirty="0"/>
              <a:t>This part is an application, not unlike </a:t>
            </a:r>
            <a:r>
              <a:rPr lang="en-US" dirty="0" err="1"/>
              <a:t>Powerpoint</a:t>
            </a:r>
            <a:r>
              <a:rPr lang="en-US" dirty="0"/>
              <a:t> or R, running live </a:t>
            </a:r>
            <a:r>
              <a:rPr lang="en-US" i="1" dirty="0"/>
              <a:t>in your browser</a:t>
            </a:r>
            <a:r>
              <a:rPr lang="en-US" dirty="0"/>
              <a:t>, built using code files sent to your computer, upon your request, by a distant computer. You went to a URL, your browser said, “Hey server, gimme stuff! And that server said ok, here you go. Your browser read that code and BUILT Amazon.com, from scratch, on YOUR COMPUTER. </a:t>
            </a:r>
          </a:p>
          <a:p>
            <a:r>
              <a:rPr lang="en-US" dirty="0"/>
              <a:t>So, Amazon.com, so far as you’re concerned, is as much ON YOUR COMPUTER at that moment as it is “somewhere else!” Trippy!</a:t>
            </a:r>
          </a:p>
          <a:p>
            <a:r>
              <a:rPr lang="en-US" dirty="0"/>
              <a:t>Or course, there is still that elsewhere—website also have a server or back-end half. This is a computer we call a server fielding those requests. It’s also doing operations not practical or safe to do on a user’s computer, such as access passwords, scan for malware, crunch big data, etc.</a:t>
            </a:r>
          </a:p>
          <a:p>
            <a:r>
              <a:rPr lang="en-US" dirty="0"/>
              <a:t>So, a server controls what you get sent, but it’s your browser that actually </a:t>
            </a:r>
            <a:r>
              <a:rPr lang="en-US" b="1" dirty="0"/>
              <a:t>builds and runs </a:t>
            </a:r>
            <a:r>
              <a:rPr lang="en-US" dirty="0"/>
              <a:t>a website. The web </a:t>
            </a:r>
            <a:r>
              <a:rPr lang="en-US" i="1" dirty="0"/>
              <a:t>lives</a:t>
            </a:r>
            <a:r>
              <a:rPr lang="en-US" dirty="0"/>
              <a:t> on your computer! Which is why the internet was such an easy way to get computer viruses back in the day. </a:t>
            </a:r>
          </a:p>
          <a:p>
            <a:r>
              <a:rPr lang="en-US" dirty="0"/>
              <a:t>A website visit is a dialogue of files and data between our browser and a server. You request stuff and click stuff and the server responds with new files and instructions that change the app you see.</a:t>
            </a:r>
          </a:p>
        </p:txBody>
      </p:sp>
    </p:spTree>
    <p:extLst>
      <p:ext uri="{BB962C8B-B14F-4D97-AF65-F5344CB8AC3E}">
        <p14:creationId xmlns:p14="http://schemas.microsoft.com/office/powerpoint/2010/main" val="1725139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Logically, then, websites are also built in two halves. This is generalizing, because there’re </a:t>
            </a:r>
            <a:r>
              <a:rPr lang="en-US" dirty="0" err="1"/>
              <a:t>lotsa</a:t>
            </a:r>
            <a:r>
              <a:rPr lang="en-US" dirty="0"/>
              <a:t> ways to build websites, but classically, here’s how you’d do it.</a:t>
            </a:r>
          </a:p>
          <a:p>
            <a:r>
              <a:rPr lang="en-US" dirty="0"/>
              <a:t>For the UI assembled by your browser, web developers would write code in three languages.</a:t>
            </a:r>
          </a:p>
          <a:p>
            <a:r>
              <a:rPr lang="en-US" dirty="0"/>
              <a:t>To dictate what goes where, they’d write HTML. To dictate how that stuff looks to you, they’d write CSS. To code behaviors of the app, like what happens when you press buttons, they’d write JS. </a:t>
            </a:r>
          </a:p>
          <a:p>
            <a:r>
              <a:rPr lang="en-US" dirty="0"/>
              <a:t>On the server side, developers have more options but, typically, they’d use a form of SQL to do data reading, writing, and manipulating, and, for everything else, they’d use one or more general scripting languages, like PHP, JS, Python, Ruby, or C#.</a:t>
            </a:r>
          </a:p>
          <a:p>
            <a:r>
              <a:rPr lang="en-US" dirty="0"/>
              <a:t>If you’re counting, a web developer might need to code in 5+ different languages, including 1-2+ scripting languages, to build one website! Yikes. No wonder us researchers rarely build websites!</a:t>
            </a:r>
          </a:p>
          <a:p>
            <a:r>
              <a:rPr lang="en-US" dirty="0"/>
              <a:t>Or do they?</a:t>
            </a:r>
          </a:p>
        </p:txBody>
      </p:sp>
    </p:spTree>
    <p:extLst>
      <p:ext uri="{BB962C8B-B14F-4D97-AF65-F5344CB8AC3E}">
        <p14:creationId xmlns:p14="http://schemas.microsoft.com/office/powerpoint/2010/main" val="4137348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rgbClr val="7A0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rgbClr val="7A0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81000" algn="ctr">
              <a:spcBef>
                <a:spcPts val="0"/>
              </a:spcBef>
              <a:spcAft>
                <a:spcPts val="0"/>
              </a:spcAft>
              <a:buClr>
                <a:schemeClr val="lt1"/>
              </a:buClr>
              <a:buSzPts val="2400"/>
              <a:buChar char="●"/>
              <a:defRPr>
                <a:solidFill>
                  <a:schemeClr val="lt1"/>
                </a:solidFill>
              </a:defRPr>
            </a:lvl1pPr>
            <a:lvl2pPr marL="914400" lvl="1" indent="-355600" algn="ctr">
              <a:spcBef>
                <a:spcPts val="1600"/>
              </a:spcBef>
              <a:spcAft>
                <a:spcPts val="0"/>
              </a:spcAft>
              <a:buClr>
                <a:schemeClr val="lt1"/>
              </a:buClr>
              <a:buSzPts val="2000"/>
              <a:buChar char="○"/>
              <a:defRPr>
                <a:solidFill>
                  <a:schemeClr val="lt1"/>
                </a:solidFill>
              </a:defRPr>
            </a:lvl2pPr>
            <a:lvl3pPr marL="1371600" lvl="2" indent="-355600" algn="ctr">
              <a:spcBef>
                <a:spcPts val="1600"/>
              </a:spcBef>
              <a:spcAft>
                <a:spcPts val="0"/>
              </a:spcAft>
              <a:buClr>
                <a:schemeClr val="lt1"/>
              </a:buClr>
              <a:buSzPts val="2000"/>
              <a:buChar char="■"/>
              <a:defRPr>
                <a:solidFill>
                  <a:schemeClr val="lt1"/>
                </a:solidFill>
              </a:defRPr>
            </a:lvl3pPr>
            <a:lvl4pPr marL="1828800" lvl="3" indent="-355600" algn="ctr">
              <a:spcBef>
                <a:spcPts val="1600"/>
              </a:spcBef>
              <a:spcAft>
                <a:spcPts val="0"/>
              </a:spcAft>
              <a:buClr>
                <a:schemeClr val="lt1"/>
              </a:buClr>
              <a:buSzPts val="2000"/>
              <a:buChar char="●"/>
              <a:defRPr>
                <a:solidFill>
                  <a:schemeClr val="lt1"/>
                </a:solidFill>
              </a:defRPr>
            </a:lvl4pPr>
            <a:lvl5pPr marL="2286000" lvl="4" indent="-355600" algn="ctr">
              <a:spcBef>
                <a:spcPts val="1600"/>
              </a:spcBef>
              <a:spcAft>
                <a:spcPts val="0"/>
              </a:spcAft>
              <a:buClr>
                <a:schemeClr val="lt1"/>
              </a:buClr>
              <a:buSzPts val="2000"/>
              <a:buChar char="○"/>
              <a:defRPr>
                <a:solidFill>
                  <a:schemeClr val="lt1"/>
                </a:solidFill>
              </a:defRPr>
            </a:lvl5pPr>
            <a:lvl6pPr marL="2743200" lvl="5" indent="-355600" algn="ctr">
              <a:spcBef>
                <a:spcPts val="1600"/>
              </a:spcBef>
              <a:spcAft>
                <a:spcPts val="0"/>
              </a:spcAft>
              <a:buClr>
                <a:schemeClr val="lt1"/>
              </a:buClr>
              <a:buSzPts val="2000"/>
              <a:buChar char="■"/>
              <a:defRPr>
                <a:solidFill>
                  <a:schemeClr val="lt1"/>
                </a:solidFill>
              </a:defRPr>
            </a:lvl6pPr>
            <a:lvl7pPr marL="3200400" lvl="6" indent="-355600" algn="ctr">
              <a:spcBef>
                <a:spcPts val="1600"/>
              </a:spcBef>
              <a:spcAft>
                <a:spcPts val="0"/>
              </a:spcAft>
              <a:buClr>
                <a:schemeClr val="lt1"/>
              </a:buClr>
              <a:buSzPts val="2000"/>
              <a:buChar char="●"/>
              <a:defRPr>
                <a:solidFill>
                  <a:schemeClr val="lt1"/>
                </a:solidFill>
              </a:defRPr>
            </a:lvl7pPr>
            <a:lvl8pPr marL="3657600" lvl="7" indent="-355600" algn="ctr">
              <a:spcBef>
                <a:spcPts val="1600"/>
              </a:spcBef>
              <a:spcAft>
                <a:spcPts val="0"/>
              </a:spcAft>
              <a:buClr>
                <a:schemeClr val="lt1"/>
              </a:buClr>
              <a:buSzPts val="2000"/>
              <a:buChar char="○"/>
              <a:defRPr>
                <a:solidFill>
                  <a:schemeClr val="lt1"/>
                </a:solidFill>
              </a:defRPr>
            </a:lvl8pPr>
            <a:lvl9pPr marL="4114800" lvl="8" indent="-355600" algn="ctr">
              <a:spcBef>
                <a:spcPts val="1600"/>
              </a:spcBef>
              <a:spcAft>
                <a:spcPts val="1600"/>
              </a:spcAft>
              <a:buClr>
                <a:schemeClr val="lt1"/>
              </a:buClr>
              <a:buSzPts val="20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rgbClr val="7A0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SzPts val="2400"/>
              <a:buChar char="●"/>
              <a:defRPr/>
            </a:lvl1pPr>
            <a:lvl2pPr marL="914400" lvl="1" indent="-355600">
              <a:spcBef>
                <a:spcPts val="1600"/>
              </a:spcBef>
              <a:spcAft>
                <a:spcPts val="0"/>
              </a:spcAft>
              <a:buSzPts val="2000"/>
              <a:buChar char="○"/>
              <a:defRPr/>
            </a:lvl2pPr>
            <a:lvl3pPr marL="1371600" lvl="2" indent="-355600">
              <a:spcBef>
                <a:spcPts val="1600"/>
              </a:spcBef>
              <a:spcAft>
                <a:spcPts val="0"/>
              </a:spcAft>
              <a:buSzPts val="2000"/>
              <a:buChar char="■"/>
              <a:defRPr/>
            </a:lvl3pPr>
            <a:lvl4pPr marL="1828800" lvl="3" indent="-355600">
              <a:spcBef>
                <a:spcPts val="1600"/>
              </a:spcBef>
              <a:spcAft>
                <a:spcPts val="0"/>
              </a:spcAft>
              <a:buSzPts val="2000"/>
              <a:buChar char="●"/>
              <a:defRPr/>
            </a:lvl4pPr>
            <a:lvl5pPr marL="2286000" lvl="4" indent="-355600">
              <a:spcBef>
                <a:spcPts val="1600"/>
              </a:spcBef>
              <a:spcAft>
                <a:spcPts val="0"/>
              </a:spcAft>
              <a:buSzPts val="2000"/>
              <a:buChar char="○"/>
              <a:defRPr/>
            </a:lvl5pPr>
            <a:lvl6pPr marL="2743200" lvl="5" indent="-355600">
              <a:spcBef>
                <a:spcPts val="1600"/>
              </a:spcBef>
              <a:spcAft>
                <a:spcPts val="0"/>
              </a:spcAft>
              <a:buSzPts val="2000"/>
              <a:buChar char="■"/>
              <a:defRPr/>
            </a:lvl6pPr>
            <a:lvl7pPr marL="3200400" lvl="6" indent="-355600">
              <a:spcBef>
                <a:spcPts val="1600"/>
              </a:spcBef>
              <a:spcAft>
                <a:spcPts val="0"/>
              </a:spcAft>
              <a:buSzPts val="2000"/>
              <a:buChar char="●"/>
              <a:defRPr/>
            </a:lvl7pPr>
            <a:lvl8pPr marL="3657600" lvl="7" indent="-355600">
              <a:spcBef>
                <a:spcPts val="1600"/>
              </a:spcBef>
              <a:spcAft>
                <a:spcPts val="0"/>
              </a:spcAft>
              <a:buSzPts val="2000"/>
              <a:buChar char="○"/>
              <a:defRPr/>
            </a:lvl8pPr>
            <a:lvl9pPr marL="4114800" lvl="8" indent="-355600">
              <a:spcBef>
                <a:spcPts val="1600"/>
              </a:spcBef>
              <a:spcAft>
                <a:spcPts val="1600"/>
              </a:spcAft>
              <a:buSzPts val="20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7A0019"/>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rgbClr val="7A0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55600">
              <a:spcBef>
                <a:spcPts val="1600"/>
              </a:spcBef>
              <a:spcAft>
                <a:spcPts val="0"/>
              </a:spcAft>
              <a:buClr>
                <a:schemeClr val="lt1"/>
              </a:buClr>
              <a:buSzPts val="2000"/>
              <a:buChar char="○"/>
              <a:defRPr>
                <a:solidFill>
                  <a:schemeClr val="lt1"/>
                </a:solidFill>
              </a:defRPr>
            </a:lvl2pPr>
            <a:lvl3pPr marL="1371600" lvl="2" indent="-355600">
              <a:spcBef>
                <a:spcPts val="1600"/>
              </a:spcBef>
              <a:spcAft>
                <a:spcPts val="0"/>
              </a:spcAft>
              <a:buClr>
                <a:schemeClr val="lt1"/>
              </a:buClr>
              <a:buSzPts val="2000"/>
              <a:buChar char="■"/>
              <a:defRPr>
                <a:solidFill>
                  <a:schemeClr val="lt1"/>
                </a:solidFill>
              </a:defRPr>
            </a:lvl3pPr>
            <a:lvl4pPr marL="1828800" lvl="3" indent="-355600">
              <a:spcBef>
                <a:spcPts val="1600"/>
              </a:spcBef>
              <a:spcAft>
                <a:spcPts val="0"/>
              </a:spcAft>
              <a:buClr>
                <a:schemeClr val="lt1"/>
              </a:buClr>
              <a:buSzPts val="2000"/>
              <a:buChar char="●"/>
              <a:defRPr>
                <a:solidFill>
                  <a:schemeClr val="lt1"/>
                </a:solidFill>
              </a:defRPr>
            </a:lvl4pPr>
            <a:lvl5pPr marL="2286000" lvl="4" indent="-355600">
              <a:spcBef>
                <a:spcPts val="1600"/>
              </a:spcBef>
              <a:spcAft>
                <a:spcPts val="0"/>
              </a:spcAft>
              <a:buClr>
                <a:schemeClr val="lt1"/>
              </a:buClr>
              <a:buSzPts val="2000"/>
              <a:buChar char="○"/>
              <a:defRPr>
                <a:solidFill>
                  <a:schemeClr val="lt1"/>
                </a:solidFill>
              </a:defRPr>
            </a:lvl5pPr>
            <a:lvl6pPr marL="2743200" lvl="5" indent="-355600">
              <a:spcBef>
                <a:spcPts val="1600"/>
              </a:spcBef>
              <a:spcAft>
                <a:spcPts val="0"/>
              </a:spcAft>
              <a:buClr>
                <a:schemeClr val="lt1"/>
              </a:buClr>
              <a:buSzPts val="2000"/>
              <a:buChar char="■"/>
              <a:defRPr>
                <a:solidFill>
                  <a:schemeClr val="lt1"/>
                </a:solidFill>
              </a:defRPr>
            </a:lvl6pPr>
            <a:lvl7pPr marL="3200400" lvl="6" indent="-355600">
              <a:spcBef>
                <a:spcPts val="1600"/>
              </a:spcBef>
              <a:spcAft>
                <a:spcPts val="0"/>
              </a:spcAft>
              <a:buClr>
                <a:schemeClr val="lt1"/>
              </a:buClr>
              <a:buSzPts val="2000"/>
              <a:buChar char="●"/>
              <a:defRPr>
                <a:solidFill>
                  <a:schemeClr val="lt1"/>
                </a:solidFill>
              </a:defRPr>
            </a:lvl7pPr>
            <a:lvl8pPr marL="3657600" lvl="7" indent="-355600">
              <a:spcBef>
                <a:spcPts val="1600"/>
              </a:spcBef>
              <a:spcAft>
                <a:spcPts val="0"/>
              </a:spcAft>
              <a:buClr>
                <a:schemeClr val="lt1"/>
              </a:buClr>
              <a:buSzPts val="2000"/>
              <a:buChar char="○"/>
              <a:defRPr>
                <a:solidFill>
                  <a:schemeClr val="lt1"/>
                </a:solidFill>
              </a:defRPr>
            </a:lvl8pPr>
            <a:lvl9pPr marL="4114800" lvl="8" indent="-355600">
              <a:spcBef>
                <a:spcPts val="1600"/>
              </a:spcBef>
              <a:spcAft>
                <a:spcPts val="1600"/>
              </a:spcAft>
              <a:buClr>
                <a:schemeClr val="lt1"/>
              </a:buClr>
              <a:buSzPts val="20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0"/>
              </a:spcBef>
              <a:spcAft>
                <a:spcPts val="0"/>
              </a:spcAft>
              <a:buClr>
                <a:srgbClr val="444444"/>
              </a:buClr>
              <a:buSzPts val="2400"/>
              <a:buFont typeface="Source Sans Pro"/>
              <a:buChar char="●"/>
              <a:defRPr sz="2400">
                <a:solidFill>
                  <a:srgbClr val="444444"/>
                </a:solidFill>
                <a:latin typeface="Source Sans Pro"/>
                <a:ea typeface="Source Sans Pro"/>
                <a:cs typeface="Source Sans Pro"/>
                <a:sym typeface="Source Sans Pro"/>
              </a:defRPr>
            </a:lvl1pPr>
            <a:lvl2pPr marL="914400" lvl="1"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2pPr>
            <a:lvl3pPr marL="1371600" lvl="2"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3pPr>
            <a:lvl4pPr marL="1828800" lvl="3"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4pPr>
            <a:lvl5pPr marL="2286000" lvl="4"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5pPr>
            <a:lvl6pPr marL="2743200" lvl="5"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6pPr>
            <a:lvl7pPr marL="3200400" lvl="6"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7pPr>
            <a:lvl8pPr marL="3657600" lvl="7" indent="-355600">
              <a:lnSpc>
                <a:spcPct val="115000"/>
              </a:lnSpc>
              <a:spcBef>
                <a:spcPts val="1600"/>
              </a:spcBef>
              <a:spcAft>
                <a:spcPts val="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8pPr>
            <a:lvl9pPr marL="4114800" lvl="8" indent="-355600">
              <a:lnSpc>
                <a:spcPct val="115000"/>
              </a:lnSpc>
              <a:spcBef>
                <a:spcPts val="1600"/>
              </a:spcBef>
              <a:spcAft>
                <a:spcPts val="1600"/>
              </a:spcAft>
              <a:buClr>
                <a:srgbClr val="444444"/>
              </a:buClr>
              <a:buSzPts val="2000"/>
              <a:buFont typeface="Source Sans Pro"/>
              <a:buChar char="■"/>
              <a:defRPr sz="2000">
                <a:solidFill>
                  <a:srgbClr val="444444"/>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z.umn.edu/Rshin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z.umn.edu/swc-signin"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z.umn.edu/cco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sv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svg"/><Relationship Id="rId5" Type="http://schemas.openxmlformats.org/officeDocument/2006/relationships/image" Target="../media/image17.png"/><Relationship Id="rId15" Type="http://schemas.openxmlformats.org/officeDocument/2006/relationships/image" Target="../media/image27.sv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 Id="rId1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z.umn.edu/Rshiny"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z.umn.edu/Rshiny"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sz="4100">
                <a:solidFill>
                  <a:srgbClr val="1A1A1A"/>
                </a:solidFill>
              </a:rPr>
              <a:t>R Shiny for Building Web Applications</a:t>
            </a:r>
            <a:endParaRPr dirty="0"/>
          </a:p>
        </p:txBody>
      </p:sp>
      <p:sp>
        <p:nvSpPr>
          <p:cNvPr id="59" name="Google Shape;59;p13"/>
          <p:cNvSpPr txBox="1">
            <a:spLocks noGrp="1"/>
          </p:cNvSpPr>
          <p:nvPr>
            <p:ph type="subTitle" idx="1"/>
          </p:nvPr>
        </p:nvSpPr>
        <p:spPr>
          <a:xfrm>
            <a:off x="422975" y="1832400"/>
            <a:ext cx="8183700" cy="677078"/>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3200" b="0" i="0" dirty="0">
                <a:solidFill>
                  <a:schemeClr val="accent3">
                    <a:lumMod val="7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https://z.umn.edu/Rshiny</a:t>
            </a:r>
            <a:endParaRPr sz="4400" dirty="0"/>
          </a:p>
        </p:txBody>
      </p:sp>
      <p:sp>
        <p:nvSpPr>
          <p:cNvPr id="60" name="Google Shape;60;p13"/>
          <p:cNvSpPr txBox="1"/>
          <p:nvPr/>
        </p:nvSpPr>
        <p:spPr>
          <a:xfrm>
            <a:off x="569125" y="2721500"/>
            <a:ext cx="5989500" cy="14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i="1" dirty="0">
                <a:solidFill>
                  <a:schemeClr val="lt1"/>
                </a:solidFill>
                <a:latin typeface="Raleway"/>
                <a:ea typeface="Raleway"/>
                <a:cs typeface="Raleway"/>
                <a:sym typeface="Raleway"/>
              </a:rPr>
              <a:t>Friday Oct 11,  9-12 AM</a:t>
            </a:r>
            <a:endParaRPr sz="2100" i="1" dirty="0">
              <a:solidFill>
                <a:schemeClr val="lt1"/>
              </a:solidFill>
              <a:latin typeface="Raleway"/>
              <a:ea typeface="Raleway"/>
              <a:cs typeface="Raleway"/>
              <a:sym typeface="Raleway"/>
            </a:endParaRPr>
          </a:p>
          <a:p>
            <a:pPr marL="0" lvl="0" indent="0" algn="l" rtl="0">
              <a:spcBef>
                <a:spcPts val="0"/>
              </a:spcBef>
              <a:spcAft>
                <a:spcPts val="0"/>
              </a:spcAft>
              <a:buNone/>
            </a:pPr>
            <a:r>
              <a:rPr lang="en" sz="2100" i="1" dirty="0">
                <a:solidFill>
                  <a:schemeClr val="lt1"/>
                </a:solidFill>
                <a:latin typeface="Raleway"/>
                <a:ea typeface="Raleway"/>
                <a:cs typeface="Raleway"/>
                <a:sym typeface="Raleway"/>
              </a:rPr>
              <a:t>Learning &amp; Environ. Sci (LES) Bldg. Room 230</a:t>
            </a:r>
            <a:endParaRPr sz="2100" i="1" dirty="0">
              <a:solidFill>
                <a:schemeClr val="lt1"/>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r>
              <a:rPr lang="en" sz="2100" i="1" dirty="0">
                <a:solidFill>
                  <a:schemeClr val="lt1"/>
                </a:solidFill>
                <a:latin typeface="Raleway"/>
                <a:ea typeface="Raleway"/>
                <a:cs typeface="Raleway"/>
                <a:sym typeface="Raleway"/>
              </a:rPr>
              <a:t>Instructors &amp; helpers: Alex Bajcz, Jessica Barry, Cody Hennessy</a:t>
            </a:r>
            <a:endParaRPr sz="2700" dirty="0">
              <a:solidFill>
                <a:srgbClr val="FFFF00"/>
              </a:solidFill>
              <a:latin typeface="Raleway"/>
              <a:ea typeface="Raleway"/>
              <a:cs typeface="Raleway"/>
              <a:sym typeface="Raleway"/>
            </a:endParaRPr>
          </a:p>
        </p:txBody>
      </p:sp>
      <p:pic>
        <p:nvPicPr>
          <p:cNvPr id="61" name="Google Shape;61;p13"/>
          <p:cNvPicPr preferRelativeResize="0"/>
          <p:nvPr/>
        </p:nvPicPr>
        <p:blipFill>
          <a:blip r:embed="rId4">
            <a:alphaModFix/>
          </a:blip>
          <a:stretch>
            <a:fillRect/>
          </a:stretch>
        </p:blipFill>
        <p:spPr>
          <a:xfrm>
            <a:off x="7516175" y="3193900"/>
            <a:ext cx="1238225" cy="1238225"/>
          </a:xfrm>
          <a:prstGeom prst="rect">
            <a:avLst/>
          </a:prstGeom>
          <a:noFill/>
          <a:ln>
            <a:noFill/>
          </a:ln>
        </p:spPr>
      </p:pic>
      <p:sp>
        <p:nvSpPr>
          <p:cNvPr id="62" name="Google Shape;62;p13"/>
          <p:cNvSpPr txBox="1"/>
          <p:nvPr/>
        </p:nvSpPr>
        <p:spPr>
          <a:xfrm>
            <a:off x="7466375" y="2569100"/>
            <a:ext cx="2066700" cy="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700">
                <a:solidFill>
                  <a:schemeClr val="lt1"/>
                </a:solidFill>
                <a:latin typeface="Raleway"/>
                <a:ea typeface="Raleway"/>
                <a:cs typeface="Raleway"/>
                <a:sym typeface="Raleway"/>
              </a:rPr>
              <a:t>Sign-in: </a:t>
            </a:r>
            <a:br>
              <a:rPr lang="en" sz="2700">
                <a:solidFill>
                  <a:schemeClr val="lt1"/>
                </a:solidFill>
                <a:latin typeface="Raleway"/>
                <a:ea typeface="Raleway"/>
                <a:cs typeface="Raleway"/>
                <a:sym typeface="Raleway"/>
              </a:rPr>
            </a:br>
            <a:endParaRPr sz="2700" dirty="0">
              <a:solidFill>
                <a:schemeClr val="lt1"/>
              </a:solidFill>
              <a:latin typeface="Raleway"/>
              <a:ea typeface="Raleway"/>
              <a:cs typeface="Raleway"/>
              <a:sym typeface="Raleway"/>
            </a:endParaRPr>
          </a:p>
        </p:txBody>
      </p:sp>
      <p:sp>
        <p:nvSpPr>
          <p:cNvPr id="63" name="Google Shape;63;p13"/>
          <p:cNvSpPr txBox="1"/>
          <p:nvPr/>
        </p:nvSpPr>
        <p:spPr>
          <a:xfrm>
            <a:off x="5507100" y="4432125"/>
            <a:ext cx="3608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u="sng">
                <a:solidFill>
                  <a:schemeClr val="lt1"/>
                </a:solidFill>
                <a:latin typeface="Raleway"/>
                <a:ea typeface="Raleway"/>
                <a:cs typeface="Raleway"/>
                <a:sym typeface="Raleway"/>
                <a:hlinkClick r:id="rId5">
                  <a:extLst>
                    <a:ext uri="{A12FA001-AC4F-418D-AE19-62706E023703}">
                      <ahyp:hlinkClr xmlns:ahyp="http://schemas.microsoft.com/office/drawing/2018/hyperlinkcolor" val="tx"/>
                    </a:ext>
                  </a:extLst>
                </a:hlinkClick>
              </a:rPr>
              <a:t>z.umn.edu/swc-signin</a:t>
            </a:r>
            <a:endParaRPr sz="2500" dirty="0">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7613-940B-4168-1CDC-CEC7BFBE4947}"/>
              </a:ext>
            </a:extLst>
          </p:cNvPr>
          <p:cNvSpPr>
            <a:spLocks noGrp="1"/>
          </p:cNvSpPr>
          <p:nvPr>
            <p:ph type="title"/>
          </p:nvPr>
        </p:nvSpPr>
        <p:spPr/>
        <p:txBody>
          <a:bodyPr/>
          <a:lstStyle/>
          <a:p>
            <a:r>
              <a:rPr lang="en-US" dirty="0"/>
              <a:t>R Shiny to the rescue!</a:t>
            </a:r>
          </a:p>
        </p:txBody>
      </p:sp>
      <p:sp>
        <p:nvSpPr>
          <p:cNvPr id="3" name="Text Placeholder 2">
            <a:extLst>
              <a:ext uri="{FF2B5EF4-FFF2-40B4-BE49-F238E27FC236}">
                <a16:creationId xmlns:a16="http://schemas.microsoft.com/office/drawing/2014/main" id="{86C72C4F-0D6E-1353-D4E4-6FBB140793B9}"/>
              </a:ext>
            </a:extLst>
          </p:cNvPr>
          <p:cNvSpPr>
            <a:spLocks noGrp="1"/>
          </p:cNvSpPr>
          <p:nvPr>
            <p:ph type="body" idx="1"/>
          </p:nvPr>
        </p:nvSpPr>
        <p:spPr/>
        <p:txBody>
          <a:bodyPr>
            <a:normAutofit fontScale="92500" lnSpcReduction="10000"/>
          </a:bodyPr>
          <a:lstStyle/>
          <a:p>
            <a:pPr>
              <a:lnSpc>
                <a:spcPct val="100000"/>
              </a:lnSpc>
            </a:pPr>
            <a:r>
              <a:rPr lang="en-US" dirty="0"/>
              <a:t>R Shiny is a </a:t>
            </a:r>
            <a:r>
              <a:rPr lang="en-US" b="1" dirty="0"/>
              <a:t>framework</a:t>
            </a:r>
            <a:r>
              <a:rPr lang="en-US" dirty="0"/>
              <a:t>—</a:t>
            </a:r>
            <a:r>
              <a:rPr lang="en-US" i="1" dirty="0"/>
              <a:t>all</a:t>
            </a:r>
            <a:r>
              <a:rPr lang="en-US" dirty="0"/>
              <a:t> that’s needed to build both halves of a website.</a:t>
            </a:r>
          </a:p>
          <a:p>
            <a:pPr>
              <a:lnSpc>
                <a:spcPct val="100000"/>
              </a:lnSpc>
            </a:pPr>
            <a:r>
              <a:rPr lang="en-US" dirty="0"/>
              <a:t>Primarily, R serves as the one in-control server language.</a:t>
            </a:r>
          </a:p>
          <a:p>
            <a:pPr>
              <a:lnSpc>
                <a:spcPct val="100000"/>
              </a:lnSpc>
            </a:pPr>
            <a:r>
              <a:rPr lang="en-US" dirty="0"/>
              <a:t>Shiny, meanwhile…</a:t>
            </a:r>
          </a:p>
          <a:p>
            <a:pPr lvl="1">
              <a:lnSpc>
                <a:spcPct val="100000"/>
              </a:lnSpc>
            </a:pPr>
            <a:r>
              <a:rPr lang="en-US" dirty="0"/>
              <a:t>Replaces HTML with “R-like” code to build the UI.</a:t>
            </a:r>
          </a:p>
          <a:p>
            <a:pPr lvl="1">
              <a:lnSpc>
                <a:spcPct val="100000"/>
              </a:lnSpc>
            </a:pPr>
            <a:r>
              <a:rPr lang="en-US" dirty="0"/>
              <a:t>Replaces JS with “R-like” code to handle user interactions.</a:t>
            </a:r>
          </a:p>
          <a:p>
            <a:pPr lvl="1">
              <a:lnSpc>
                <a:spcPct val="100000"/>
              </a:lnSpc>
            </a:pPr>
            <a:r>
              <a:rPr lang="en-US" dirty="0"/>
              <a:t>Applies </a:t>
            </a:r>
            <a:r>
              <a:rPr lang="en-US" i="1" dirty="0"/>
              <a:t>very</a:t>
            </a:r>
            <a:r>
              <a:rPr lang="en-US" dirty="0"/>
              <a:t> basic CSS and allows for adding more.</a:t>
            </a:r>
          </a:p>
          <a:p>
            <a:pPr lvl="1">
              <a:lnSpc>
                <a:spcPct val="100000"/>
              </a:lnSpc>
            </a:pPr>
            <a:r>
              <a:rPr lang="en-US" dirty="0"/>
              <a:t>Coordinates the dialogue between the server and users’ browsers.</a:t>
            </a:r>
          </a:p>
          <a:p>
            <a:pPr lvl="2">
              <a:lnSpc>
                <a:spcPct val="100000"/>
              </a:lnSpc>
            </a:pPr>
            <a:endParaRPr lang="en-US" dirty="0"/>
          </a:p>
        </p:txBody>
      </p:sp>
    </p:spTree>
    <p:extLst>
      <p:ext uri="{BB962C8B-B14F-4D97-AF65-F5344CB8AC3E}">
        <p14:creationId xmlns:p14="http://schemas.microsoft.com/office/powerpoint/2010/main" val="49830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4A5A-D82A-D86B-417D-567784E54832}"/>
              </a:ext>
            </a:extLst>
          </p:cNvPr>
          <p:cNvSpPr>
            <a:spLocks noGrp="1"/>
          </p:cNvSpPr>
          <p:nvPr>
            <p:ph type="title"/>
          </p:nvPr>
        </p:nvSpPr>
        <p:spPr/>
        <p:txBody>
          <a:bodyPr/>
          <a:lstStyle/>
          <a:p>
            <a:r>
              <a:rPr lang="en-US" dirty="0"/>
              <a:t>Why Shiny?</a:t>
            </a:r>
          </a:p>
        </p:txBody>
      </p:sp>
      <p:sp>
        <p:nvSpPr>
          <p:cNvPr id="3" name="Text Placeholder 2">
            <a:extLst>
              <a:ext uri="{FF2B5EF4-FFF2-40B4-BE49-F238E27FC236}">
                <a16:creationId xmlns:a16="http://schemas.microsoft.com/office/drawing/2014/main" id="{ED1310EC-5C86-D939-811F-64E1C573F91B}"/>
              </a:ext>
            </a:extLst>
          </p:cNvPr>
          <p:cNvSpPr>
            <a:spLocks noGrp="1"/>
          </p:cNvSpPr>
          <p:nvPr>
            <p:ph type="body" idx="1"/>
          </p:nvPr>
        </p:nvSpPr>
        <p:spPr/>
        <p:txBody>
          <a:bodyPr>
            <a:normAutofit lnSpcReduction="10000"/>
          </a:bodyPr>
          <a:lstStyle/>
          <a:p>
            <a:r>
              <a:rPr lang="en-US" sz="2000" dirty="0"/>
              <a:t>With R + R Shiny, R users can bring their work to the web without learning as many* languages!</a:t>
            </a:r>
          </a:p>
          <a:p>
            <a:r>
              <a:rPr lang="en-US" sz="2000" dirty="0"/>
              <a:t>This means direct stakeholder engagement, dynamics graphics, distributed data collection, decision dashboards, and so much more!</a:t>
            </a:r>
          </a:p>
        </p:txBody>
      </p:sp>
      <p:sp>
        <p:nvSpPr>
          <p:cNvPr id="4" name="Text Placeholder 3">
            <a:extLst>
              <a:ext uri="{FF2B5EF4-FFF2-40B4-BE49-F238E27FC236}">
                <a16:creationId xmlns:a16="http://schemas.microsoft.com/office/drawing/2014/main" id="{DB764E09-8BDE-B0E9-7805-C2273A638E1A}"/>
              </a:ext>
            </a:extLst>
          </p:cNvPr>
          <p:cNvSpPr>
            <a:spLocks noGrp="1"/>
          </p:cNvSpPr>
          <p:nvPr>
            <p:ph type="body" idx="2"/>
          </p:nvPr>
        </p:nvSpPr>
        <p:spPr>
          <a:xfrm>
            <a:off x="4647627" y="632516"/>
            <a:ext cx="4255741" cy="4225117"/>
          </a:xfrm>
        </p:spPr>
        <p:txBody>
          <a:bodyPr>
            <a:normAutofit lnSpcReduction="10000"/>
          </a:bodyPr>
          <a:lstStyle/>
          <a:p>
            <a:pPr marL="139700" indent="0">
              <a:lnSpc>
                <a:spcPct val="110000"/>
              </a:lnSpc>
              <a:buNone/>
            </a:pPr>
            <a:r>
              <a:rPr lang="en-US" sz="1800" dirty="0"/>
              <a:t>*A few caveats …</a:t>
            </a:r>
          </a:p>
          <a:p>
            <a:pPr marL="482600" indent="-342900">
              <a:lnSpc>
                <a:spcPct val="110000"/>
              </a:lnSpc>
              <a:buFont typeface="+mj-lt"/>
              <a:buAutoNum type="arabicPeriod"/>
            </a:pPr>
            <a:r>
              <a:rPr lang="en-US" sz="1800" dirty="0"/>
              <a:t>Shiny abstracts away HTML and JS but doesn’t do that to CSS. </a:t>
            </a:r>
          </a:p>
          <a:p>
            <a:pPr marL="939800" lvl="1" indent="-342900">
              <a:lnSpc>
                <a:spcPct val="110000"/>
              </a:lnSpc>
              <a:spcBef>
                <a:spcPts val="0"/>
              </a:spcBef>
            </a:pPr>
            <a:r>
              <a:rPr lang="en-US" sz="1600" dirty="0"/>
              <a:t>If you want your apps to look </a:t>
            </a:r>
            <a:r>
              <a:rPr lang="en-US" sz="1600" b="1" dirty="0"/>
              <a:t>nice</a:t>
            </a:r>
            <a:r>
              <a:rPr lang="en-US" sz="1600" dirty="0"/>
              <a:t>, you’ll want to learn to use </a:t>
            </a:r>
            <a:r>
              <a:rPr lang="en-US" sz="1600" i="1" dirty="0"/>
              <a:t>some</a:t>
            </a:r>
            <a:r>
              <a:rPr lang="en-US" sz="1600" dirty="0"/>
              <a:t> CSS.</a:t>
            </a:r>
          </a:p>
          <a:p>
            <a:pPr marL="482600" indent="-342900">
              <a:lnSpc>
                <a:spcPct val="110000"/>
              </a:lnSpc>
              <a:buFont typeface="+mj-lt"/>
              <a:buAutoNum type="arabicPeriod"/>
            </a:pPr>
            <a:r>
              <a:rPr lang="en-US" sz="1800" dirty="0"/>
              <a:t>Shiny abstracts away JS but there’re things JS can do Shiny can’t.</a:t>
            </a:r>
          </a:p>
          <a:p>
            <a:pPr marL="939800" lvl="1" indent="-342900">
              <a:lnSpc>
                <a:spcPct val="110000"/>
              </a:lnSpc>
              <a:spcBef>
                <a:spcPts val="0"/>
              </a:spcBef>
            </a:pPr>
            <a:r>
              <a:rPr lang="en-US" sz="1600" dirty="0"/>
              <a:t>If you want more advanced features, you’ll want to add a </a:t>
            </a:r>
            <a:r>
              <a:rPr lang="en-US" sz="1600" i="1" dirty="0"/>
              <a:t>little</a:t>
            </a:r>
            <a:r>
              <a:rPr lang="en-US" sz="1600" dirty="0"/>
              <a:t> JS.</a:t>
            </a:r>
          </a:p>
          <a:p>
            <a:pPr marL="482600" indent="-342900">
              <a:lnSpc>
                <a:spcPct val="100000"/>
              </a:lnSpc>
              <a:buFont typeface="+mj-lt"/>
              <a:buAutoNum type="arabicPeriod"/>
            </a:pPr>
            <a:r>
              <a:rPr lang="en-US" sz="1800" dirty="0"/>
              <a:t>While it looks “R-like,” R Shiny code may still feel unfamiliar.</a:t>
            </a:r>
          </a:p>
          <a:p>
            <a:pPr marL="939800" lvl="1" indent="-342900">
              <a:lnSpc>
                <a:spcPct val="100000"/>
              </a:lnSpc>
              <a:spcBef>
                <a:spcPts val="0"/>
              </a:spcBef>
            </a:pPr>
            <a:r>
              <a:rPr lang="en-US" sz="1600" dirty="0"/>
              <a:t>Shiny UI code is </a:t>
            </a:r>
            <a:r>
              <a:rPr lang="en-US" sz="1600" i="1" dirty="0"/>
              <a:t>basically</a:t>
            </a:r>
            <a:r>
              <a:rPr lang="en-US" sz="1600" dirty="0"/>
              <a:t> HTML.</a:t>
            </a:r>
          </a:p>
          <a:p>
            <a:pPr marL="939800" lvl="1" indent="-342900">
              <a:lnSpc>
                <a:spcPct val="100000"/>
              </a:lnSpc>
              <a:spcBef>
                <a:spcPts val="0"/>
              </a:spcBef>
            </a:pPr>
            <a:r>
              <a:rPr lang="en-US" sz="1600" dirty="0"/>
              <a:t>Shiny server code </a:t>
            </a:r>
            <a:r>
              <a:rPr lang="en-US" sz="1600" b="1" dirty="0"/>
              <a:t>evaluates</a:t>
            </a:r>
            <a:r>
              <a:rPr lang="en-US" sz="1600" dirty="0"/>
              <a:t> differently than R code cuz it’s </a:t>
            </a:r>
            <a:r>
              <a:rPr lang="en-US" sz="1600" i="1" dirty="0"/>
              <a:t>basically</a:t>
            </a:r>
            <a:r>
              <a:rPr lang="en-US" sz="1600" dirty="0"/>
              <a:t> JS still (by necessity).</a:t>
            </a:r>
          </a:p>
        </p:txBody>
      </p:sp>
    </p:spTree>
    <p:extLst>
      <p:ext uri="{BB962C8B-B14F-4D97-AF65-F5344CB8AC3E}">
        <p14:creationId xmlns:p14="http://schemas.microsoft.com/office/powerpoint/2010/main" val="99095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46E747-2902-FD10-D730-9F25C97D9197}"/>
              </a:ext>
            </a:extLst>
          </p:cNvPr>
          <p:cNvSpPr>
            <a:spLocks noGrp="1"/>
          </p:cNvSpPr>
          <p:nvPr>
            <p:ph type="title"/>
          </p:nvPr>
        </p:nvSpPr>
        <p:spPr/>
        <p:txBody>
          <a:bodyPr/>
          <a:lstStyle/>
          <a:p>
            <a:r>
              <a:rPr lang="en-US" dirty="0"/>
              <a:t>Setting up our app’s project folder</a:t>
            </a:r>
          </a:p>
        </p:txBody>
      </p:sp>
    </p:spTree>
    <p:extLst>
      <p:ext uri="{BB962C8B-B14F-4D97-AF65-F5344CB8AC3E}">
        <p14:creationId xmlns:p14="http://schemas.microsoft.com/office/powerpoint/2010/main" val="4234719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24B29E-5AB0-8615-3652-096A1396DB66}"/>
              </a:ext>
            </a:extLst>
          </p:cNvPr>
          <p:cNvGrpSpPr/>
          <p:nvPr/>
        </p:nvGrpSpPr>
        <p:grpSpPr>
          <a:xfrm>
            <a:off x="-33696" y="1851343"/>
            <a:ext cx="1708484" cy="1708484"/>
            <a:chOff x="-33696" y="1851343"/>
            <a:chExt cx="1708484" cy="1708484"/>
          </a:xfrm>
        </p:grpSpPr>
        <p:pic>
          <p:nvPicPr>
            <p:cNvPr id="7" name="Graphic 6" descr="Folder outline">
              <a:extLst>
                <a:ext uri="{FF2B5EF4-FFF2-40B4-BE49-F238E27FC236}">
                  <a16:creationId xmlns:a16="http://schemas.microsoft.com/office/drawing/2014/main" id="{3C3C186A-E3F2-47DE-7370-18012057A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96" y="1851343"/>
              <a:ext cx="1708484" cy="1708484"/>
            </a:xfrm>
            <a:prstGeom prst="rect">
              <a:avLst/>
            </a:prstGeom>
          </p:spPr>
        </p:pic>
        <p:sp>
          <p:nvSpPr>
            <p:cNvPr id="8" name="TextBox 7">
              <a:extLst>
                <a:ext uri="{FF2B5EF4-FFF2-40B4-BE49-F238E27FC236}">
                  <a16:creationId xmlns:a16="http://schemas.microsoft.com/office/drawing/2014/main" id="{68701D95-67C1-7110-51FA-96F0A9EB6EC9}"/>
                </a:ext>
              </a:extLst>
            </p:cNvPr>
            <p:cNvSpPr txBox="1"/>
            <p:nvPr/>
          </p:nvSpPr>
          <p:spPr>
            <a:xfrm>
              <a:off x="313501" y="2476369"/>
              <a:ext cx="1127531" cy="584775"/>
            </a:xfrm>
            <a:prstGeom prst="rect">
              <a:avLst/>
            </a:prstGeom>
            <a:noFill/>
          </p:spPr>
          <p:txBody>
            <a:bodyPr wrap="square" rtlCol="0">
              <a:spAutoFit/>
            </a:bodyPr>
            <a:lstStyle/>
            <a:p>
              <a:r>
                <a:rPr lang="en-US" sz="3200" dirty="0"/>
                <a:t>Root</a:t>
              </a:r>
            </a:p>
          </p:txBody>
        </p:sp>
      </p:grpSp>
      <p:pic>
        <p:nvPicPr>
          <p:cNvPr id="12" name="Graphic 11" descr="Paper outline">
            <a:extLst>
              <a:ext uri="{FF2B5EF4-FFF2-40B4-BE49-F238E27FC236}">
                <a16:creationId xmlns:a16="http://schemas.microsoft.com/office/drawing/2014/main" id="{F9F6F5EF-95F5-74BC-25CF-6CA3BADED5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7985" y="213528"/>
            <a:ext cx="588768" cy="588768"/>
          </a:xfrm>
          <a:prstGeom prst="rect">
            <a:avLst/>
          </a:prstGeom>
        </p:spPr>
      </p:pic>
      <p:sp>
        <p:nvSpPr>
          <p:cNvPr id="13" name="TextBox 12">
            <a:extLst>
              <a:ext uri="{FF2B5EF4-FFF2-40B4-BE49-F238E27FC236}">
                <a16:creationId xmlns:a16="http://schemas.microsoft.com/office/drawing/2014/main" id="{88FCFAFF-2C4E-EB0D-9166-85B165EEEE52}"/>
              </a:ext>
            </a:extLst>
          </p:cNvPr>
          <p:cNvSpPr txBox="1"/>
          <p:nvPr/>
        </p:nvSpPr>
        <p:spPr>
          <a:xfrm>
            <a:off x="2816753" y="800299"/>
            <a:ext cx="1127531" cy="584775"/>
          </a:xfrm>
          <a:prstGeom prst="rect">
            <a:avLst/>
          </a:prstGeom>
          <a:noFill/>
        </p:spPr>
        <p:txBody>
          <a:bodyPr wrap="square" rtlCol="0">
            <a:spAutoFit/>
          </a:bodyPr>
          <a:lstStyle/>
          <a:p>
            <a:r>
              <a:rPr lang="en-US" sz="3200" dirty="0" err="1">
                <a:solidFill>
                  <a:schemeClr val="tx1">
                    <a:lumMod val="60000"/>
                    <a:lumOff val="40000"/>
                  </a:schemeClr>
                </a:solidFill>
              </a:rPr>
              <a:t>ui.R</a:t>
            </a:r>
            <a:endParaRPr lang="en-US" sz="3200" dirty="0">
              <a:solidFill>
                <a:schemeClr val="tx1">
                  <a:lumMod val="60000"/>
                  <a:lumOff val="40000"/>
                </a:schemeClr>
              </a:solidFill>
            </a:endParaRPr>
          </a:p>
        </p:txBody>
      </p:sp>
      <p:sp>
        <p:nvSpPr>
          <p:cNvPr id="15" name="TextBox 14">
            <a:extLst>
              <a:ext uri="{FF2B5EF4-FFF2-40B4-BE49-F238E27FC236}">
                <a16:creationId xmlns:a16="http://schemas.microsoft.com/office/drawing/2014/main" id="{B326D7E6-D48E-3F8A-7946-D0CB8840ACEE}"/>
              </a:ext>
            </a:extLst>
          </p:cNvPr>
          <p:cNvSpPr txBox="1"/>
          <p:nvPr/>
        </p:nvSpPr>
        <p:spPr>
          <a:xfrm>
            <a:off x="2816753" y="213528"/>
            <a:ext cx="1755247" cy="584775"/>
          </a:xfrm>
          <a:prstGeom prst="rect">
            <a:avLst/>
          </a:prstGeom>
          <a:noFill/>
        </p:spPr>
        <p:txBody>
          <a:bodyPr wrap="square" rtlCol="0">
            <a:spAutoFit/>
          </a:bodyPr>
          <a:lstStyle/>
          <a:p>
            <a:r>
              <a:rPr lang="en-US" sz="3200" dirty="0" err="1">
                <a:solidFill>
                  <a:schemeClr val="tx1">
                    <a:lumMod val="60000"/>
                    <a:lumOff val="40000"/>
                  </a:schemeClr>
                </a:solidFill>
              </a:rPr>
              <a:t>server.R</a:t>
            </a:r>
            <a:endParaRPr lang="en-US" sz="3200" dirty="0">
              <a:solidFill>
                <a:schemeClr val="tx1">
                  <a:lumMod val="60000"/>
                  <a:lumOff val="40000"/>
                </a:schemeClr>
              </a:solidFill>
            </a:endParaRPr>
          </a:p>
        </p:txBody>
      </p:sp>
      <p:sp>
        <p:nvSpPr>
          <p:cNvPr id="17" name="TextBox 16">
            <a:extLst>
              <a:ext uri="{FF2B5EF4-FFF2-40B4-BE49-F238E27FC236}">
                <a16:creationId xmlns:a16="http://schemas.microsoft.com/office/drawing/2014/main" id="{3C5AC7A0-5730-3305-172A-343C7D5ECFDF}"/>
              </a:ext>
            </a:extLst>
          </p:cNvPr>
          <p:cNvSpPr txBox="1"/>
          <p:nvPr/>
        </p:nvSpPr>
        <p:spPr>
          <a:xfrm>
            <a:off x="2816753" y="1386072"/>
            <a:ext cx="1699820" cy="584775"/>
          </a:xfrm>
          <a:prstGeom prst="rect">
            <a:avLst/>
          </a:prstGeom>
          <a:noFill/>
        </p:spPr>
        <p:txBody>
          <a:bodyPr wrap="square" rtlCol="0">
            <a:spAutoFit/>
          </a:bodyPr>
          <a:lstStyle/>
          <a:p>
            <a:r>
              <a:rPr lang="en-US" sz="3200" dirty="0" err="1">
                <a:solidFill>
                  <a:schemeClr val="tx1">
                    <a:lumMod val="60000"/>
                    <a:lumOff val="40000"/>
                  </a:schemeClr>
                </a:solidFill>
              </a:rPr>
              <a:t>global.R</a:t>
            </a:r>
            <a:endParaRPr lang="en-US" sz="3200" dirty="0">
              <a:solidFill>
                <a:schemeClr val="tx1">
                  <a:lumMod val="60000"/>
                  <a:lumOff val="40000"/>
                </a:schemeClr>
              </a:solidFill>
            </a:endParaRPr>
          </a:p>
        </p:txBody>
      </p:sp>
      <p:pic>
        <p:nvPicPr>
          <p:cNvPr id="18" name="Graphic 17" descr="Paper outline">
            <a:extLst>
              <a:ext uri="{FF2B5EF4-FFF2-40B4-BE49-F238E27FC236}">
                <a16:creationId xmlns:a16="http://schemas.microsoft.com/office/drawing/2014/main" id="{AEDEE50C-6CA9-F551-83C8-C2EAB7BE7E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7985" y="798303"/>
            <a:ext cx="588768" cy="588768"/>
          </a:xfrm>
          <a:prstGeom prst="rect">
            <a:avLst/>
          </a:prstGeom>
        </p:spPr>
      </p:pic>
      <p:pic>
        <p:nvPicPr>
          <p:cNvPr id="19" name="Graphic 18" descr="Paper outline">
            <a:extLst>
              <a:ext uri="{FF2B5EF4-FFF2-40B4-BE49-F238E27FC236}">
                <a16:creationId xmlns:a16="http://schemas.microsoft.com/office/drawing/2014/main" id="{7FF869F1-6722-FA64-7053-F82B7EDA8D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7985" y="1383078"/>
            <a:ext cx="588768" cy="588768"/>
          </a:xfrm>
          <a:prstGeom prst="rect">
            <a:avLst/>
          </a:prstGeom>
        </p:spPr>
      </p:pic>
      <p:pic>
        <p:nvPicPr>
          <p:cNvPr id="20" name="Graphic 19" descr="Paper outline">
            <a:extLst>
              <a:ext uri="{FF2B5EF4-FFF2-40B4-BE49-F238E27FC236}">
                <a16:creationId xmlns:a16="http://schemas.microsoft.com/office/drawing/2014/main" id="{4D98703F-319E-03F1-6AB8-20593053D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7985" y="1970847"/>
            <a:ext cx="588768" cy="588768"/>
          </a:xfrm>
          <a:prstGeom prst="rect">
            <a:avLst/>
          </a:prstGeom>
        </p:spPr>
      </p:pic>
      <p:sp>
        <p:nvSpPr>
          <p:cNvPr id="21" name="TextBox 20">
            <a:extLst>
              <a:ext uri="{FF2B5EF4-FFF2-40B4-BE49-F238E27FC236}">
                <a16:creationId xmlns:a16="http://schemas.microsoft.com/office/drawing/2014/main" id="{1B25B785-AEC4-CFEA-3D68-D55FCAD04B41}"/>
              </a:ext>
            </a:extLst>
          </p:cNvPr>
          <p:cNvSpPr txBox="1"/>
          <p:nvPr/>
        </p:nvSpPr>
        <p:spPr>
          <a:xfrm>
            <a:off x="2816753" y="1986975"/>
            <a:ext cx="1699820" cy="584775"/>
          </a:xfrm>
          <a:prstGeom prst="rect">
            <a:avLst/>
          </a:prstGeom>
          <a:noFill/>
        </p:spPr>
        <p:txBody>
          <a:bodyPr wrap="square" rtlCol="0">
            <a:spAutoFit/>
          </a:bodyPr>
          <a:lstStyle/>
          <a:p>
            <a:r>
              <a:rPr lang="en-US" sz="3200" dirty="0">
                <a:solidFill>
                  <a:schemeClr val="tx1">
                    <a:lumMod val="60000"/>
                    <a:lumOff val="40000"/>
                  </a:schemeClr>
                </a:solidFill>
              </a:rPr>
              <a:t>*.</a:t>
            </a:r>
            <a:r>
              <a:rPr lang="en-US" sz="3200" dirty="0" err="1">
                <a:solidFill>
                  <a:schemeClr val="tx1">
                    <a:lumMod val="60000"/>
                    <a:lumOff val="40000"/>
                  </a:schemeClr>
                </a:solidFill>
              </a:rPr>
              <a:t>Rproj</a:t>
            </a:r>
            <a:endParaRPr lang="en-US" sz="3200" dirty="0">
              <a:solidFill>
                <a:schemeClr val="tx1">
                  <a:lumMod val="60000"/>
                  <a:lumOff val="40000"/>
                </a:schemeClr>
              </a:solidFill>
            </a:endParaRPr>
          </a:p>
        </p:txBody>
      </p:sp>
      <p:grpSp>
        <p:nvGrpSpPr>
          <p:cNvPr id="6" name="Group 5">
            <a:extLst>
              <a:ext uri="{FF2B5EF4-FFF2-40B4-BE49-F238E27FC236}">
                <a16:creationId xmlns:a16="http://schemas.microsoft.com/office/drawing/2014/main" id="{2F453666-FFEB-45C6-83ED-0CFFADBE1160}"/>
              </a:ext>
            </a:extLst>
          </p:cNvPr>
          <p:cNvGrpSpPr/>
          <p:nvPr/>
        </p:nvGrpSpPr>
        <p:grpSpPr>
          <a:xfrm>
            <a:off x="2133135" y="2317413"/>
            <a:ext cx="1345711" cy="1292061"/>
            <a:chOff x="2133135" y="2317413"/>
            <a:chExt cx="1345711" cy="1292061"/>
          </a:xfrm>
        </p:grpSpPr>
        <p:pic>
          <p:nvPicPr>
            <p:cNvPr id="22" name="Graphic 21" descr="Folder outline">
              <a:extLst>
                <a:ext uri="{FF2B5EF4-FFF2-40B4-BE49-F238E27FC236}">
                  <a16:creationId xmlns:a16="http://schemas.microsoft.com/office/drawing/2014/main" id="{209834B5-1A60-7562-872D-4CC82A6AEC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3135" y="2317413"/>
              <a:ext cx="1292061" cy="1292061"/>
            </a:xfrm>
            <a:prstGeom prst="rect">
              <a:avLst/>
            </a:prstGeom>
          </p:spPr>
        </p:pic>
        <p:sp>
          <p:nvSpPr>
            <p:cNvPr id="23" name="TextBox 22">
              <a:extLst>
                <a:ext uri="{FF2B5EF4-FFF2-40B4-BE49-F238E27FC236}">
                  <a16:creationId xmlns:a16="http://schemas.microsoft.com/office/drawing/2014/main" id="{C20ADA4C-2C7C-3F04-DCE6-F4B91326BA4A}"/>
                </a:ext>
              </a:extLst>
            </p:cNvPr>
            <p:cNvSpPr txBox="1"/>
            <p:nvPr/>
          </p:nvSpPr>
          <p:spPr>
            <a:xfrm>
              <a:off x="2351739" y="2732610"/>
              <a:ext cx="1127107" cy="461665"/>
            </a:xfrm>
            <a:prstGeom prst="rect">
              <a:avLst/>
            </a:prstGeom>
            <a:noFill/>
          </p:spPr>
          <p:txBody>
            <a:bodyPr wrap="square" rtlCol="0">
              <a:spAutoFit/>
            </a:bodyPr>
            <a:lstStyle/>
            <a:p>
              <a:r>
                <a:rPr lang="en-US" sz="2400" dirty="0">
                  <a:solidFill>
                    <a:schemeClr val="tx1">
                      <a:lumMod val="60000"/>
                      <a:lumOff val="40000"/>
                    </a:schemeClr>
                  </a:solidFill>
                </a:rPr>
                <a:t>www</a:t>
              </a:r>
            </a:p>
          </p:txBody>
        </p:sp>
      </p:grpSp>
      <p:grpSp>
        <p:nvGrpSpPr>
          <p:cNvPr id="9" name="Group 8">
            <a:extLst>
              <a:ext uri="{FF2B5EF4-FFF2-40B4-BE49-F238E27FC236}">
                <a16:creationId xmlns:a16="http://schemas.microsoft.com/office/drawing/2014/main" id="{F5707A13-93ED-EBA9-54B4-82EE02D6C423}"/>
              </a:ext>
            </a:extLst>
          </p:cNvPr>
          <p:cNvGrpSpPr/>
          <p:nvPr/>
        </p:nvGrpSpPr>
        <p:grpSpPr>
          <a:xfrm>
            <a:off x="2133135" y="3194275"/>
            <a:ext cx="1318886" cy="1292061"/>
            <a:chOff x="2133135" y="3194275"/>
            <a:chExt cx="1318886" cy="1292061"/>
          </a:xfrm>
        </p:grpSpPr>
        <p:pic>
          <p:nvPicPr>
            <p:cNvPr id="24" name="Graphic 23" descr="Folder outline">
              <a:extLst>
                <a:ext uri="{FF2B5EF4-FFF2-40B4-BE49-F238E27FC236}">
                  <a16:creationId xmlns:a16="http://schemas.microsoft.com/office/drawing/2014/main" id="{15E80559-31BF-0E98-B498-EAD1FE5B2F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3135" y="3194275"/>
              <a:ext cx="1292061" cy="1292061"/>
            </a:xfrm>
            <a:prstGeom prst="rect">
              <a:avLst/>
            </a:prstGeom>
          </p:spPr>
        </p:pic>
        <p:sp>
          <p:nvSpPr>
            <p:cNvPr id="25" name="TextBox 24">
              <a:extLst>
                <a:ext uri="{FF2B5EF4-FFF2-40B4-BE49-F238E27FC236}">
                  <a16:creationId xmlns:a16="http://schemas.microsoft.com/office/drawing/2014/main" id="{8D29AC38-ABFD-C248-1DEE-5C1230ECB693}"/>
                </a:ext>
              </a:extLst>
            </p:cNvPr>
            <p:cNvSpPr txBox="1"/>
            <p:nvPr/>
          </p:nvSpPr>
          <p:spPr>
            <a:xfrm>
              <a:off x="2324914" y="3675654"/>
              <a:ext cx="1127107" cy="400110"/>
            </a:xfrm>
            <a:prstGeom prst="rect">
              <a:avLst/>
            </a:prstGeom>
            <a:noFill/>
          </p:spPr>
          <p:txBody>
            <a:bodyPr wrap="square" rtlCol="0">
              <a:spAutoFit/>
            </a:bodyPr>
            <a:lstStyle/>
            <a:p>
              <a:r>
                <a:rPr lang="en-US" sz="2000" dirty="0" err="1">
                  <a:solidFill>
                    <a:schemeClr val="bg1">
                      <a:lumMod val="65000"/>
                    </a:schemeClr>
                  </a:solidFill>
                </a:rPr>
                <a:t>Rcode</a:t>
              </a:r>
              <a:endParaRPr lang="en-US" sz="2000" dirty="0">
                <a:solidFill>
                  <a:schemeClr val="bg1">
                    <a:lumMod val="65000"/>
                  </a:schemeClr>
                </a:solidFill>
              </a:endParaRPr>
            </a:p>
          </p:txBody>
        </p:sp>
      </p:grpSp>
      <p:grpSp>
        <p:nvGrpSpPr>
          <p:cNvPr id="10" name="Group 9">
            <a:extLst>
              <a:ext uri="{FF2B5EF4-FFF2-40B4-BE49-F238E27FC236}">
                <a16:creationId xmlns:a16="http://schemas.microsoft.com/office/drawing/2014/main" id="{D3938E7B-E0EC-8AA8-D338-ADAF63129780}"/>
              </a:ext>
            </a:extLst>
          </p:cNvPr>
          <p:cNvGrpSpPr/>
          <p:nvPr/>
        </p:nvGrpSpPr>
        <p:grpSpPr>
          <a:xfrm>
            <a:off x="2133135" y="4045592"/>
            <a:ext cx="1292061" cy="1292061"/>
            <a:chOff x="2133135" y="4045592"/>
            <a:chExt cx="1292061" cy="1292061"/>
          </a:xfrm>
        </p:grpSpPr>
        <p:pic>
          <p:nvPicPr>
            <p:cNvPr id="28" name="Graphic 27" descr="Folder outline">
              <a:extLst>
                <a:ext uri="{FF2B5EF4-FFF2-40B4-BE49-F238E27FC236}">
                  <a16:creationId xmlns:a16="http://schemas.microsoft.com/office/drawing/2014/main" id="{6782F984-D1D4-73F8-65AD-1FCAA77B2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3135" y="4045592"/>
              <a:ext cx="1292061" cy="1292061"/>
            </a:xfrm>
            <a:prstGeom prst="rect">
              <a:avLst/>
            </a:prstGeom>
          </p:spPr>
        </p:pic>
        <p:sp>
          <p:nvSpPr>
            <p:cNvPr id="29" name="TextBox 28">
              <a:extLst>
                <a:ext uri="{FF2B5EF4-FFF2-40B4-BE49-F238E27FC236}">
                  <a16:creationId xmlns:a16="http://schemas.microsoft.com/office/drawing/2014/main" id="{C9EFE13E-0779-3CEC-6D62-8F33C12CF3DE}"/>
                </a:ext>
              </a:extLst>
            </p:cNvPr>
            <p:cNvSpPr txBox="1"/>
            <p:nvPr/>
          </p:nvSpPr>
          <p:spPr>
            <a:xfrm>
              <a:off x="2298089" y="4486336"/>
              <a:ext cx="1127107" cy="461665"/>
            </a:xfrm>
            <a:prstGeom prst="rect">
              <a:avLst/>
            </a:prstGeom>
            <a:noFill/>
          </p:spPr>
          <p:txBody>
            <a:bodyPr wrap="square" rtlCol="0">
              <a:spAutoFit/>
            </a:bodyPr>
            <a:lstStyle/>
            <a:p>
              <a:r>
                <a:rPr lang="en-US" sz="2400" dirty="0">
                  <a:solidFill>
                    <a:schemeClr val="bg1">
                      <a:lumMod val="65000"/>
                    </a:schemeClr>
                  </a:solidFill>
                </a:rPr>
                <a:t>inputs</a:t>
              </a:r>
            </a:p>
          </p:txBody>
        </p:sp>
      </p:grpSp>
      <p:pic>
        <p:nvPicPr>
          <p:cNvPr id="30" name="Graphic 29" descr="Paper outline">
            <a:extLst>
              <a:ext uri="{FF2B5EF4-FFF2-40B4-BE49-F238E27FC236}">
                <a16:creationId xmlns:a16="http://schemas.microsoft.com/office/drawing/2014/main" id="{844E9105-1C2B-2A85-AFFE-51FDF435BA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9209" y="207719"/>
            <a:ext cx="588768" cy="588768"/>
          </a:xfrm>
          <a:prstGeom prst="rect">
            <a:avLst/>
          </a:prstGeom>
        </p:spPr>
      </p:pic>
      <p:sp>
        <p:nvSpPr>
          <p:cNvPr id="31" name="TextBox 30">
            <a:extLst>
              <a:ext uri="{FF2B5EF4-FFF2-40B4-BE49-F238E27FC236}">
                <a16:creationId xmlns:a16="http://schemas.microsoft.com/office/drawing/2014/main" id="{9FF249EB-A3B0-FE23-C7A7-BC3E62BDE284}"/>
              </a:ext>
            </a:extLst>
          </p:cNvPr>
          <p:cNvSpPr txBox="1"/>
          <p:nvPr/>
        </p:nvSpPr>
        <p:spPr>
          <a:xfrm>
            <a:off x="5677977" y="211712"/>
            <a:ext cx="2029109" cy="584775"/>
          </a:xfrm>
          <a:prstGeom prst="rect">
            <a:avLst/>
          </a:prstGeom>
          <a:noFill/>
        </p:spPr>
        <p:txBody>
          <a:bodyPr wrap="square" rtlCol="0">
            <a:spAutoFit/>
          </a:bodyPr>
          <a:lstStyle/>
          <a:p>
            <a:r>
              <a:rPr lang="en-US" sz="3200" dirty="0">
                <a:solidFill>
                  <a:schemeClr val="tx1">
                    <a:lumMod val="60000"/>
                    <a:lumOff val="40000"/>
                  </a:schemeClr>
                </a:solidFill>
              </a:rPr>
              <a:t>styles.css</a:t>
            </a:r>
          </a:p>
        </p:txBody>
      </p:sp>
      <p:pic>
        <p:nvPicPr>
          <p:cNvPr id="32" name="Graphic 31" descr="Paper outline">
            <a:extLst>
              <a:ext uri="{FF2B5EF4-FFF2-40B4-BE49-F238E27FC236}">
                <a16:creationId xmlns:a16="http://schemas.microsoft.com/office/drawing/2014/main" id="{6B14680B-93CA-C740-F3DE-26439DF700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9209" y="862008"/>
            <a:ext cx="588768" cy="588768"/>
          </a:xfrm>
          <a:prstGeom prst="rect">
            <a:avLst/>
          </a:prstGeom>
        </p:spPr>
      </p:pic>
      <p:sp>
        <p:nvSpPr>
          <p:cNvPr id="33" name="TextBox 32">
            <a:extLst>
              <a:ext uri="{FF2B5EF4-FFF2-40B4-BE49-F238E27FC236}">
                <a16:creationId xmlns:a16="http://schemas.microsoft.com/office/drawing/2014/main" id="{7DDA50C4-B2D1-33DA-86BA-334DE3881F59}"/>
              </a:ext>
            </a:extLst>
          </p:cNvPr>
          <p:cNvSpPr txBox="1"/>
          <p:nvPr/>
        </p:nvSpPr>
        <p:spPr>
          <a:xfrm>
            <a:off x="5661498" y="866001"/>
            <a:ext cx="2416848" cy="584775"/>
          </a:xfrm>
          <a:prstGeom prst="rect">
            <a:avLst/>
          </a:prstGeom>
          <a:noFill/>
        </p:spPr>
        <p:txBody>
          <a:bodyPr wrap="square" rtlCol="0">
            <a:spAutoFit/>
          </a:bodyPr>
          <a:lstStyle/>
          <a:p>
            <a:r>
              <a:rPr lang="en-US" sz="3200" dirty="0">
                <a:solidFill>
                  <a:schemeClr val="bg1">
                    <a:lumMod val="65000"/>
                  </a:schemeClr>
                </a:solidFill>
              </a:rPr>
              <a:t>behaviors.js</a:t>
            </a:r>
          </a:p>
        </p:txBody>
      </p:sp>
      <p:cxnSp>
        <p:nvCxnSpPr>
          <p:cNvPr id="35" name="Connector: Elbow 34">
            <a:extLst>
              <a:ext uri="{FF2B5EF4-FFF2-40B4-BE49-F238E27FC236}">
                <a16:creationId xmlns:a16="http://schemas.microsoft.com/office/drawing/2014/main" id="{7C82B0F9-1C37-E7F5-8FC8-3F1887EC5F22}"/>
              </a:ext>
            </a:extLst>
          </p:cNvPr>
          <p:cNvCxnSpPr>
            <a:stCxn id="23" idx="3"/>
            <a:endCxn id="30" idx="1"/>
          </p:cNvCxnSpPr>
          <p:nvPr/>
        </p:nvCxnSpPr>
        <p:spPr>
          <a:xfrm flipV="1">
            <a:off x="3478846" y="502103"/>
            <a:ext cx="1610363" cy="2461340"/>
          </a:xfrm>
          <a:prstGeom prst="bentConnector3">
            <a:avLst>
              <a:gd name="adj1" fmla="val 7476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BBDAAFB-FBD5-FC44-0E91-38E1C1447CAA}"/>
              </a:ext>
            </a:extLst>
          </p:cNvPr>
          <p:cNvCxnSpPr>
            <a:cxnSpLocks/>
            <a:stCxn id="23" idx="3"/>
            <a:endCxn id="32" idx="1"/>
          </p:cNvCxnSpPr>
          <p:nvPr/>
        </p:nvCxnSpPr>
        <p:spPr>
          <a:xfrm flipV="1">
            <a:off x="3478846" y="1156392"/>
            <a:ext cx="1610363" cy="1807051"/>
          </a:xfrm>
          <a:prstGeom prst="bentConnector3">
            <a:avLst>
              <a:gd name="adj1" fmla="val 7476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918D93A-1006-F126-906C-651B42127718}"/>
              </a:ext>
            </a:extLst>
          </p:cNvPr>
          <p:cNvSpPr txBox="1"/>
          <p:nvPr/>
        </p:nvSpPr>
        <p:spPr>
          <a:xfrm>
            <a:off x="5661497" y="1558955"/>
            <a:ext cx="3049365" cy="1077218"/>
          </a:xfrm>
          <a:prstGeom prst="rect">
            <a:avLst/>
          </a:prstGeom>
          <a:noFill/>
        </p:spPr>
        <p:txBody>
          <a:bodyPr wrap="square" rtlCol="0">
            <a:spAutoFit/>
          </a:bodyPr>
          <a:lstStyle/>
          <a:p>
            <a:r>
              <a:rPr lang="en-US" sz="3200" dirty="0">
                <a:solidFill>
                  <a:schemeClr val="bg1">
                    <a:lumMod val="65000"/>
                  </a:schemeClr>
                </a:solidFill>
              </a:rPr>
              <a:t>Font files, media files, etc. </a:t>
            </a:r>
          </a:p>
        </p:txBody>
      </p:sp>
      <p:cxnSp>
        <p:nvCxnSpPr>
          <p:cNvPr id="42" name="Connector: Elbow 41">
            <a:extLst>
              <a:ext uri="{FF2B5EF4-FFF2-40B4-BE49-F238E27FC236}">
                <a16:creationId xmlns:a16="http://schemas.microsoft.com/office/drawing/2014/main" id="{A20C76B3-2D50-30F4-4FAD-D9B6AEBF890D}"/>
              </a:ext>
            </a:extLst>
          </p:cNvPr>
          <p:cNvCxnSpPr>
            <a:cxnSpLocks/>
            <a:stCxn id="23" idx="3"/>
            <a:endCxn id="41" idx="1"/>
          </p:cNvCxnSpPr>
          <p:nvPr/>
        </p:nvCxnSpPr>
        <p:spPr>
          <a:xfrm flipV="1">
            <a:off x="3478846" y="2097564"/>
            <a:ext cx="2182651" cy="865879"/>
          </a:xfrm>
          <a:prstGeom prst="bentConnector3">
            <a:avLst>
              <a:gd name="adj1" fmla="val 5535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C255167-DBA3-860C-6BCC-A04DBD495B74}"/>
              </a:ext>
            </a:extLst>
          </p:cNvPr>
          <p:cNvSpPr txBox="1"/>
          <p:nvPr/>
        </p:nvSpPr>
        <p:spPr>
          <a:xfrm>
            <a:off x="5677977" y="3255530"/>
            <a:ext cx="3379376" cy="584775"/>
          </a:xfrm>
          <a:prstGeom prst="rect">
            <a:avLst/>
          </a:prstGeom>
          <a:noFill/>
        </p:spPr>
        <p:txBody>
          <a:bodyPr wrap="square" rtlCol="0">
            <a:spAutoFit/>
          </a:bodyPr>
          <a:lstStyle/>
          <a:p>
            <a:r>
              <a:rPr lang="en-US" sz="3200" dirty="0">
                <a:solidFill>
                  <a:schemeClr val="bg1">
                    <a:lumMod val="65000"/>
                  </a:schemeClr>
                </a:solidFill>
              </a:rPr>
              <a:t>Custom scripts</a:t>
            </a:r>
          </a:p>
        </p:txBody>
      </p:sp>
      <p:cxnSp>
        <p:nvCxnSpPr>
          <p:cNvPr id="47" name="Connector: Elbow 46">
            <a:extLst>
              <a:ext uri="{FF2B5EF4-FFF2-40B4-BE49-F238E27FC236}">
                <a16:creationId xmlns:a16="http://schemas.microsoft.com/office/drawing/2014/main" id="{4657160D-E083-0F40-BAF0-76E5616A39B1}"/>
              </a:ext>
            </a:extLst>
          </p:cNvPr>
          <p:cNvCxnSpPr>
            <a:cxnSpLocks/>
            <a:stCxn id="25" idx="3"/>
            <a:endCxn id="46" idx="1"/>
          </p:cNvCxnSpPr>
          <p:nvPr/>
        </p:nvCxnSpPr>
        <p:spPr>
          <a:xfrm flipV="1">
            <a:off x="3452021" y="3547918"/>
            <a:ext cx="2225956" cy="327791"/>
          </a:xfrm>
          <a:prstGeom prst="bentConnector3">
            <a:avLst>
              <a:gd name="adj1" fmla="val 49576"/>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C8E9A01-4749-ADDD-9E59-7F2E7A6CC659}"/>
              </a:ext>
            </a:extLst>
          </p:cNvPr>
          <p:cNvSpPr txBox="1"/>
          <p:nvPr/>
        </p:nvSpPr>
        <p:spPr>
          <a:xfrm>
            <a:off x="5661496" y="3772159"/>
            <a:ext cx="3379376" cy="584775"/>
          </a:xfrm>
          <a:prstGeom prst="rect">
            <a:avLst/>
          </a:prstGeom>
          <a:noFill/>
        </p:spPr>
        <p:txBody>
          <a:bodyPr wrap="square" rtlCol="0">
            <a:spAutoFit/>
          </a:bodyPr>
          <a:lstStyle/>
          <a:p>
            <a:r>
              <a:rPr lang="en-US" sz="3200" dirty="0">
                <a:solidFill>
                  <a:schemeClr val="bg1">
                    <a:lumMod val="65000"/>
                  </a:schemeClr>
                </a:solidFill>
              </a:rPr>
              <a:t>“Module” files</a:t>
            </a:r>
          </a:p>
        </p:txBody>
      </p:sp>
      <p:cxnSp>
        <p:nvCxnSpPr>
          <p:cNvPr id="54" name="Connector: Elbow 53">
            <a:extLst>
              <a:ext uri="{FF2B5EF4-FFF2-40B4-BE49-F238E27FC236}">
                <a16:creationId xmlns:a16="http://schemas.microsoft.com/office/drawing/2014/main" id="{2A85079B-6AF0-1E7B-7DF3-8AB370D7D854}"/>
              </a:ext>
            </a:extLst>
          </p:cNvPr>
          <p:cNvCxnSpPr>
            <a:cxnSpLocks/>
            <a:stCxn id="25" idx="3"/>
            <a:endCxn id="53" idx="1"/>
          </p:cNvCxnSpPr>
          <p:nvPr/>
        </p:nvCxnSpPr>
        <p:spPr>
          <a:xfrm>
            <a:off x="3452021" y="3875709"/>
            <a:ext cx="2209475" cy="188838"/>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F3AD891-242F-6844-05A4-48A2A5C37138}"/>
              </a:ext>
            </a:extLst>
          </p:cNvPr>
          <p:cNvSpPr txBox="1"/>
          <p:nvPr/>
        </p:nvSpPr>
        <p:spPr>
          <a:xfrm>
            <a:off x="5718806" y="4424780"/>
            <a:ext cx="2416848" cy="584775"/>
          </a:xfrm>
          <a:prstGeom prst="rect">
            <a:avLst/>
          </a:prstGeom>
          <a:noFill/>
        </p:spPr>
        <p:txBody>
          <a:bodyPr wrap="square" rtlCol="0">
            <a:spAutoFit/>
          </a:bodyPr>
          <a:lstStyle/>
          <a:p>
            <a:r>
              <a:rPr lang="en-US" sz="3200" dirty="0">
                <a:solidFill>
                  <a:schemeClr val="bg1">
                    <a:lumMod val="65000"/>
                  </a:schemeClr>
                </a:solidFill>
              </a:rPr>
              <a:t>Data files</a:t>
            </a:r>
          </a:p>
        </p:txBody>
      </p:sp>
      <p:cxnSp>
        <p:nvCxnSpPr>
          <p:cNvPr id="59" name="Connector: Elbow 58">
            <a:extLst>
              <a:ext uri="{FF2B5EF4-FFF2-40B4-BE49-F238E27FC236}">
                <a16:creationId xmlns:a16="http://schemas.microsoft.com/office/drawing/2014/main" id="{7AB6A1F2-D16F-D301-E62D-656E75281967}"/>
              </a:ext>
            </a:extLst>
          </p:cNvPr>
          <p:cNvCxnSpPr>
            <a:cxnSpLocks/>
            <a:stCxn id="29" idx="3"/>
            <a:endCxn id="58" idx="1"/>
          </p:cNvCxnSpPr>
          <p:nvPr/>
        </p:nvCxnSpPr>
        <p:spPr>
          <a:xfrm flipV="1">
            <a:off x="3425196" y="4717168"/>
            <a:ext cx="2293610" cy="1"/>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D00984B9-1DFD-2828-26CA-A27D8804B929}"/>
              </a:ext>
            </a:extLst>
          </p:cNvPr>
          <p:cNvCxnSpPr>
            <a:cxnSpLocks/>
            <a:stCxn id="8" idx="3"/>
            <a:endCxn id="12" idx="1"/>
          </p:cNvCxnSpPr>
          <p:nvPr/>
        </p:nvCxnSpPr>
        <p:spPr>
          <a:xfrm flipV="1">
            <a:off x="1441032" y="507912"/>
            <a:ext cx="786953" cy="2260845"/>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34FD33C-22FB-6099-E2AF-F67B592E2B0D}"/>
              </a:ext>
            </a:extLst>
          </p:cNvPr>
          <p:cNvCxnSpPr>
            <a:cxnSpLocks/>
            <a:stCxn id="8" idx="3"/>
            <a:endCxn id="18" idx="1"/>
          </p:cNvCxnSpPr>
          <p:nvPr/>
        </p:nvCxnSpPr>
        <p:spPr>
          <a:xfrm flipV="1">
            <a:off x="1441032" y="1092687"/>
            <a:ext cx="786953" cy="1676070"/>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E45F7BFD-A424-B9BB-90E3-BE6D7029A3DF}"/>
              </a:ext>
            </a:extLst>
          </p:cNvPr>
          <p:cNvCxnSpPr>
            <a:cxnSpLocks/>
            <a:stCxn id="8" idx="3"/>
            <a:endCxn id="19" idx="1"/>
          </p:cNvCxnSpPr>
          <p:nvPr/>
        </p:nvCxnSpPr>
        <p:spPr>
          <a:xfrm flipV="1">
            <a:off x="1441032" y="1677462"/>
            <a:ext cx="786953" cy="1091295"/>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4C8A43B8-D202-ADE7-2C45-EE9B7CCDA2AB}"/>
              </a:ext>
            </a:extLst>
          </p:cNvPr>
          <p:cNvCxnSpPr>
            <a:cxnSpLocks/>
            <a:stCxn id="8" idx="3"/>
            <a:endCxn id="20" idx="1"/>
          </p:cNvCxnSpPr>
          <p:nvPr/>
        </p:nvCxnSpPr>
        <p:spPr>
          <a:xfrm flipV="1">
            <a:off x="1441032" y="2265231"/>
            <a:ext cx="786953" cy="503526"/>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3AA5C796-ED53-6D4C-0E0C-EFC2F1387925}"/>
              </a:ext>
            </a:extLst>
          </p:cNvPr>
          <p:cNvCxnSpPr>
            <a:cxnSpLocks/>
            <a:stCxn id="8" idx="3"/>
            <a:endCxn id="22" idx="1"/>
          </p:cNvCxnSpPr>
          <p:nvPr/>
        </p:nvCxnSpPr>
        <p:spPr>
          <a:xfrm>
            <a:off x="1441032" y="2768757"/>
            <a:ext cx="692103" cy="194687"/>
          </a:xfrm>
          <a:prstGeom prst="bentConnector3">
            <a:avLst>
              <a:gd name="adj1" fmla="val 5695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17941CCE-D51A-4753-F5C4-02F3EDC3AF49}"/>
              </a:ext>
            </a:extLst>
          </p:cNvPr>
          <p:cNvCxnSpPr>
            <a:cxnSpLocks/>
            <a:stCxn id="8" idx="3"/>
            <a:endCxn id="24" idx="1"/>
          </p:cNvCxnSpPr>
          <p:nvPr/>
        </p:nvCxnSpPr>
        <p:spPr>
          <a:xfrm>
            <a:off x="1441032" y="2768757"/>
            <a:ext cx="692103" cy="1071549"/>
          </a:xfrm>
          <a:prstGeom prst="bentConnector3">
            <a:avLst>
              <a:gd name="adj1" fmla="val 5596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853FF554-1AC2-2476-162F-FB2B19703FC9}"/>
              </a:ext>
            </a:extLst>
          </p:cNvPr>
          <p:cNvCxnSpPr>
            <a:cxnSpLocks/>
            <a:stCxn id="8" idx="3"/>
            <a:endCxn id="28" idx="1"/>
          </p:cNvCxnSpPr>
          <p:nvPr/>
        </p:nvCxnSpPr>
        <p:spPr>
          <a:xfrm>
            <a:off x="1441032" y="2768757"/>
            <a:ext cx="692103" cy="1922866"/>
          </a:xfrm>
          <a:prstGeom prst="bentConnector3">
            <a:avLst>
              <a:gd name="adj1" fmla="val 5695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3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par>
                                <p:cTn id="13" presetID="22" presetClass="entr" presetSubtype="8"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500"/>
                                        <p:tgtEl>
                                          <p:spTgt spid="65"/>
                                        </p:tgtEl>
                                      </p:cBhvr>
                                    </p:animEffect>
                                  </p:childTnLst>
                                </p:cTn>
                              </p:par>
                              <p:par>
                                <p:cTn id="16" presetID="22" presetClass="entr" presetSubtype="8"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left)">
                                      <p:cBhvr>
                                        <p:cTn id="18" dur="500"/>
                                        <p:tgtEl>
                                          <p:spTgt spid="62"/>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8"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left)">
                                      <p:cBhvr>
                                        <p:cTn id="43" dur="500"/>
                                        <p:tgtEl>
                                          <p:spTgt spid="75"/>
                                        </p:tgtEl>
                                      </p:cBhvr>
                                    </p:animEffect>
                                  </p:childTnLst>
                                </p:cTn>
                              </p:par>
                              <p:par>
                                <p:cTn id="44" presetID="22" presetClass="entr" presetSubtype="8"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par>
                                <p:cTn id="47" presetID="22" presetClass="entr" presetSubtype="8"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500"/>
                                        <p:tgtEl>
                                          <p:spTgt spid="30"/>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par>
                                <p:cTn id="76" presetID="22" presetClass="entr" presetSubtype="8"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left)">
                                      <p:cBhvr>
                                        <p:cTn id="78" dur="500"/>
                                        <p:tgtEl>
                                          <p:spTgt spid="42"/>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par>
                          <p:cTn id="83" fill="hold">
                            <p:stCondLst>
                              <p:cond delay="1000"/>
                            </p:stCondLst>
                            <p:childTnLst>
                              <p:par>
                                <p:cTn id="84" presetID="22" presetClass="entr" presetSubtype="8"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wipe(left)">
                                      <p:cBhvr>
                                        <p:cTn id="86" dur="500"/>
                                        <p:tgtEl>
                                          <p:spTgt spid="3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left)">
                                      <p:cBhvr>
                                        <p:cTn id="89" dur="500"/>
                                        <p:tgtEl>
                                          <p:spTgt spid="4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wipe(left)">
                                      <p:cBhvr>
                                        <p:cTn id="94" dur="500"/>
                                        <p:tgtEl>
                                          <p:spTgt spid="79"/>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wipe(left)">
                                      <p:cBhvr>
                                        <p:cTn id="98" dur="500"/>
                                        <p:tgtEl>
                                          <p:spTgt spid="9"/>
                                        </p:tgtEl>
                                      </p:cBhvr>
                                    </p:animEffect>
                                  </p:childTnLst>
                                </p:cTn>
                              </p:par>
                            </p:childTnLst>
                          </p:cTn>
                        </p:par>
                        <p:par>
                          <p:cTn id="99" fill="hold">
                            <p:stCondLst>
                              <p:cond delay="1000"/>
                            </p:stCondLst>
                            <p:childTnLst>
                              <p:par>
                                <p:cTn id="100" presetID="22" presetClass="entr" presetSubtype="8" fill="hold" nodeType="after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wipe(left)">
                                      <p:cBhvr>
                                        <p:cTn id="102" dur="500"/>
                                        <p:tgtEl>
                                          <p:spTgt spid="54"/>
                                        </p:tgtEl>
                                      </p:cBhvr>
                                    </p:animEffect>
                                  </p:childTnLst>
                                </p:cTn>
                              </p:par>
                              <p:par>
                                <p:cTn id="103" presetID="22" presetClass="entr" presetSubtype="8"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wipe(left)">
                                      <p:cBhvr>
                                        <p:cTn id="105" dur="500"/>
                                        <p:tgtEl>
                                          <p:spTgt spid="47"/>
                                        </p:tgtEl>
                                      </p:cBhvr>
                                    </p:animEffect>
                                  </p:childTnLst>
                                </p:cTn>
                              </p:par>
                            </p:childTnLst>
                          </p:cTn>
                        </p:par>
                        <p:par>
                          <p:cTn id="106" fill="hold">
                            <p:stCondLst>
                              <p:cond delay="1500"/>
                            </p:stCondLst>
                            <p:childTnLst>
                              <p:par>
                                <p:cTn id="107" presetID="22" presetClass="entr" presetSubtype="8"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wipe(left)">
                                      <p:cBhvr>
                                        <p:cTn id="109" dur="500"/>
                                        <p:tgtEl>
                                          <p:spTgt spid="46"/>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left)">
                                      <p:cBhvr>
                                        <p:cTn id="112" dur="500"/>
                                        <p:tgtEl>
                                          <p:spTgt spid="5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wipe(left)">
                                      <p:cBhvr>
                                        <p:cTn id="117" dur="500"/>
                                        <p:tgtEl>
                                          <p:spTgt spid="83"/>
                                        </p:tgtEl>
                                      </p:cBhvr>
                                    </p:animEffec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10"/>
                                        </p:tgtEl>
                                        <p:attrNameLst>
                                          <p:attrName>style.visibility</p:attrName>
                                        </p:attrNameLst>
                                      </p:cBhvr>
                                      <p:to>
                                        <p:strVal val="visible"/>
                                      </p:to>
                                    </p:set>
                                    <p:animEffect transition="in" filter="wipe(left)">
                                      <p:cBhvr>
                                        <p:cTn id="121" dur="500"/>
                                        <p:tgtEl>
                                          <p:spTgt spid="10"/>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wipe(left)">
                                      <p:cBhvr>
                                        <p:cTn id="125" dur="500"/>
                                        <p:tgtEl>
                                          <p:spTgt spid="59"/>
                                        </p:tgtEl>
                                      </p:cBhvr>
                                    </p:animEffect>
                                  </p:childTnLst>
                                </p:cTn>
                              </p:par>
                            </p:childTnLst>
                          </p:cTn>
                        </p:par>
                        <p:par>
                          <p:cTn id="126" fill="hold">
                            <p:stCondLst>
                              <p:cond delay="1500"/>
                            </p:stCondLst>
                            <p:childTnLst>
                              <p:par>
                                <p:cTn id="127" presetID="22" presetClass="entr" presetSubtype="8" fill="hold" grpId="0" nodeType="after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wipe(left)">
                                      <p:cBhvr>
                                        <p:cTn id="1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21" grpId="0"/>
      <p:bldP spid="31" grpId="0"/>
      <p:bldP spid="33" grpId="0"/>
      <p:bldP spid="41" grpId="0"/>
      <p:bldP spid="46" grpId="0"/>
      <p:bldP spid="53"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A1FE-727F-D7C1-B802-3F1F939D736E}"/>
              </a:ext>
            </a:extLst>
          </p:cNvPr>
          <p:cNvSpPr>
            <a:spLocks noGrp="1"/>
          </p:cNvSpPr>
          <p:nvPr>
            <p:ph type="title"/>
          </p:nvPr>
        </p:nvSpPr>
        <p:spPr/>
        <p:txBody>
          <a:bodyPr/>
          <a:lstStyle/>
          <a:p>
            <a:r>
              <a:rPr lang="en-US" dirty="0" err="1"/>
              <a:t>global.R</a:t>
            </a:r>
            <a:endParaRPr lang="en-US" dirty="0"/>
          </a:p>
        </p:txBody>
      </p:sp>
      <p:sp>
        <p:nvSpPr>
          <p:cNvPr id="3" name="Text Placeholder 2">
            <a:extLst>
              <a:ext uri="{FF2B5EF4-FFF2-40B4-BE49-F238E27FC236}">
                <a16:creationId xmlns:a16="http://schemas.microsoft.com/office/drawing/2014/main" id="{37658DD8-34B2-410E-B9CC-600C809A45F7}"/>
              </a:ext>
            </a:extLst>
          </p:cNvPr>
          <p:cNvSpPr>
            <a:spLocks noGrp="1"/>
          </p:cNvSpPr>
          <p:nvPr>
            <p:ph type="body" idx="1"/>
          </p:nvPr>
        </p:nvSpPr>
        <p:spPr/>
        <p:txBody>
          <a:bodyPr/>
          <a:lstStyle/>
          <a:p>
            <a:r>
              <a:rPr lang="en-US" dirty="0"/>
              <a:t>First to run when the app starts.</a:t>
            </a:r>
          </a:p>
          <a:p>
            <a:r>
              <a:rPr lang="en-US" dirty="0"/>
              <a:t>Should set up everything </a:t>
            </a:r>
            <a:r>
              <a:rPr lang="en-US" i="1" dirty="0"/>
              <a:t>other</a:t>
            </a:r>
            <a:r>
              <a:rPr lang="en-US" dirty="0"/>
              <a:t> app files need.</a:t>
            </a:r>
          </a:p>
          <a:p>
            <a:r>
              <a:rPr lang="en-US" dirty="0"/>
              <a:t>Add any code that only needs to run </a:t>
            </a:r>
            <a:r>
              <a:rPr lang="en-US" b="1" dirty="0"/>
              <a:t>once</a:t>
            </a:r>
            <a:r>
              <a:rPr lang="en-US" dirty="0"/>
              <a:t>.</a:t>
            </a:r>
          </a:p>
          <a:p>
            <a:r>
              <a:rPr lang="en-US" dirty="0"/>
              <a:t>Prebuild/Preload assets your app would otherwise need to make/load “on the fly.”</a:t>
            </a:r>
          </a:p>
          <a:p>
            <a:pPr>
              <a:lnSpc>
                <a:spcPct val="100000"/>
              </a:lnSpc>
            </a:pPr>
            <a:r>
              <a:rPr lang="en-US" dirty="0"/>
              <a:t>At a minimum, include:</a:t>
            </a:r>
          </a:p>
          <a:p>
            <a:pPr lvl="1">
              <a:lnSpc>
                <a:spcPct val="100000"/>
              </a:lnSpc>
              <a:spcBef>
                <a:spcPts val="0"/>
              </a:spcBef>
            </a:pPr>
            <a:r>
              <a:rPr lang="en-US" dirty="0"/>
              <a:t>library() calls.</a:t>
            </a:r>
          </a:p>
          <a:p>
            <a:pPr lvl="1">
              <a:lnSpc>
                <a:spcPct val="100000"/>
              </a:lnSpc>
              <a:spcBef>
                <a:spcPts val="0"/>
              </a:spcBef>
            </a:pPr>
            <a:r>
              <a:rPr lang="en-US" dirty="0"/>
              <a:t>Data-reading commands.</a:t>
            </a:r>
          </a:p>
        </p:txBody>
      </p:sp>
    </p:spTree>
    <p:extLst>
      <p:ext uri="{BB962C8B-B14F-4D97-AF65-F5344CB8AC3E}">
        <p14:creationId xmlns:p14="http://schemas.microsoft.com/office/powerpoint/2010/main" val="106362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A1FE-727F-D7C1-B802-3F1F939D736E}"/>
              </a:ext>
            </a:extLst>
          </p:cNvPr>
          <p:cNvSpPr>
            <a:spLocks noGrp="1"/>
          </p:cNvSpPr>
          <p:nvPr>
            <p:ph type="title"/>
          </p:nvPr>
        </p:nvSpPr>
        <p:spPr/>
        <p:txBody>
          <a:bodyPr/>
          <a:lstStyle/>
          <a:p>
            <a:r>
              <a:rPr lang="en-US" dirty="0" err="1"/>
              <a:t>server.R</a:t>
            </a:r>
            <a:endParaRPr lang="en-US" dirty="0"/>
          </a:p>
        </p:txBody>
      </p:sp>
      <p:sp>
        <p:nvSpPr>
          <p:cNvPr id="3" name="Text Placeholder 2">
            <a:extLst>
              <a:ext uri="{FF2B5EF4-FFF2-40B4-BE49-F238E27FC236}">
                <a16:creationId xmlns:a16="http://schemas.microsoft.com/office/drawing/2014/main" id="{37658DD8-34B2-410E-B9CC-600C809A45F7}"/>
              </a:ext>
            </a:extLst>
          </p:cNvPr>
          <p:cNvSpPr>
            <a:spLocks noGrp="1"/>
          </p:cNvSpPr>
          <p:nvPr>
            <p:ph type="body" idx="1"/>
          </p:nvPr>
        </p:nvSpPr>
        <p:spPr/>
        <p:txBody>
          <a:bodyPr/>
          <a:lstStyle/>
          <a:p>
            <a:r>
              <a:rPr lang="en-US" dirty="0"/>
              <a:t>Contains </a:t>
            </a:r>
            <a:r>
              <a:rPr lang="en-US" i="1" dirty="0"/>
              <a:t>all</a:t>
            </a:r>
            <a:r>
              <a:rPr lang="en-US" dirty="0"/>
              <a:t> code that’ll run server side.</a:t>
            </a:r>
          </a:p>
          <a:p>
            <a:r>
              <a:rPr lang="en-US" dirty="0"/>
              <a:t>Creates all complex UI elements.</a:t>
            </a:r>
          </a:p>
          <a:p>
            <a:r>
              <a:rPr lang="en-US" dirty="0"/>
              <a:t>Contains code that watches for and responds to user actions.</a:t>
            </a:r>
          </a:p>
          <a:p>
            <a:r>
              <a:rPr lang="en-US" dirty="0"/>
              <a:t>Performs all back-end data operations</a:t>
            </a:r>
          </a:p>
          <a:p>
            <a:r>
              <a:rPr lang="en-US" dirty="0"/>
              <a:t>Should produce a single </a:t>
            </a:r>
            <a:r>
              <a:rPr lang="en-US" b="1" dirty="0"/>
              <a:t>function</a:t>
            </a:r>
            <a:r>
              <a:rPr lang="en-US" dirty="0"/>
              <a:t> named </a:t>
            </a:r>
            <a:r>
              <a:rPr lang="en-US" dirty="0">
                <a:latin typeface="Simplified Arabic Fixed" panose="020F0502020204030204" pitchFamily="49" charset="-78"/>
                <a:cs typeface="Simplified Arabic Fixed" panose="020F0502020204030204" pitchFamily="49" charset="-78"/>
              </a:rPr>
              <a:t>server:</a:t>
            </a:r>
          </a:p>
        </p:txBody>
      </p:sp>
      <p:sp>
        <p:nvSpPr>
          <p:cNvPr id="6" name="Rectangle 3">
            <a:extLst>
              <a:ext uri="{FF2B5EF4-FFF2-40B4-BE49-F238E27FC236}">
                <a16:creationId xmlns:a16="http://schemas.microsoft.com/office/drawing/2014/main" id="{503B136D-C314-7A84-C046-FA5476F0F2F4}"/>
              </a:ext>
            </a:extLst>
          </p:cNvPr>
          <p:cNvSpPr>
            <a:spLocks noChangeArrowheads="1"/>
          </p:cNvSpPr>
          <p:nvPr/>
        </p:nvSpPr>
        <p:spPr bwMode="auto">
          <a:xfrm>
            <a:off x="1018459" y="3544313"/>
            <a:ext cx="6237605"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inherit"/>
              </a:rPr>
              <a:t>server</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inherit"/>
              </a:rPr>
              <a:t> </a:t>
            </a:r>
            <a:r>
              <a:rPr kumimoji="0" lang="en-US" altLang="en-US" sz="2400" b="1" i="0" u="none" strike="noStrike" cap="none" normalizeH="0" baseline="0" dirty="0">
                <a:ln>
                  <a:noFill/>
                </a:ln>
                <a:solidFill>
                  <a:srgbClr val="FFA07A"/>
                </a:solidFill>
                <a:effectLst/>
                <a:latin typeface="inherit"/>
              </a:rPr>
              <a:t>function</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0070C0"/>
                </a:solidFill>
                <a:effectLst/>
                <a:latin typeface="inherit"/>
              </a:rPr>
              <a:t>input,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0070C0"/>
                </a:solidFill>
                <a:effectLst/>
                <a:latin typeface="inherit"/>
              </a:rPr>
              <a:t>output,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0070C0"/>
                </a:solidFill>
                <a:effectLst/>
                <a:latin typeface="inherit"/>
              </a:rPr>
              <a:t>session</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a:ln>
                  <a:noFill/>
                </a:ln>
                <a:solidFill>
                  <a:schemeClr val="tx1">
                    <a:lumMod val="60000"/>
                    <a:lumOff val="40000"/>
                  </a:schemeClr>
                </a:solidFill>
                <a:effectLst/>
                <a:latin typeface="inherit"/>
              </a:rPr>
              <a:t>#ALL OTHER SERVER-SIDE CODE GOES IN HERE</a:t>
            </a:r>
            <a:r>
              <a:rPr kumimoji="0" lang="en-US" altLang="en-US" sz="2400" b="0" i="1" u="none" strike="noStrike" cap="none" normalizeH="0" baseline="0" dirty="0">
                <a:ln>
                  <a:noFill/>
                </a:ln>
                <a:solidFill>
                  <a:srgbClr val="F8F8F2"/>
                </a:solidFill>
                <a:effectLst/>
                <a:latin typeface="inherit"/>
              </a:rPr>
              <a:t>.</a:t>
            </a:r>
            <a:r>
              <a:rPr kumimoji="0" lang="en-US" altLang="en-US" sz="2400" b="0" i="0" u="none" strike="noStrike" cap="none" normalizeH="0" baseline="0" dirty="0">
                <a:ln>
                  <a:noFill/>
                </a:ln>
                <a:solidFill>
                  <a:srgbClr val="F8F8F2"/>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A07A"/>
                </a:solidFill>
                <a:effectLst/>
                <a:latin typeface="inherit"/>
              </a:rPr>
              <a:t>}</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75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A1FE-727F-D7C1-B802-3F1F939D736E}"/>
              </a:ext>
            </a:extLst>
          </p:cNvPr>
          <p:cNvSpPr>
            <a:spLocks noGrp="1"/>
          </p:cNvSpPr>
          <p:nvPr>
            <p:ph type="title"/>
          </p:nvPr>
        </p:nvSpPr>
        <p:spPr/>
        <p:txBody>
          <a:bodyPr/>
          <a:lstStyle/>
          <a:p>
            <a:r>
              <a:rPr lang="en-US" dirty="0" err="1"/>
              <a:t>ui.R</a:t>
            </a:r>
            <a:endParaRPr lang="en-US" dirty="0"/>
          </a:p>
        </p:txBody>
      </p:sp>
      <p:sp>
        <p:nvSpPr>
          <p:cNvPr id="3" name="Text Placeholder 2">
            <a:extLst>
              <a:ext uri="{FF2B5EF4-FFF2-40B4-BE49-F238E27FC236}">
                <a16:creationId xmlns:a16="http://schemas.microsoft.com/office/drawing/2014/main" id="{37658DD8-34B2-410E-B9CC-600C809A45F7}"/>
              </a:ext>
            </a:extLst>
          </p:cNvPr>
          <p:cNvSpPr>
            <a:spLocks noGrp="1"/>
          </p:cNvSpPr>
          <p:nvPr>
            <p:ph type="body" idx="1"/>
          </p:nvPr>
        </p:nvSpPr>
        <p:spPr/>
        <p:txBody>
          <a:bodyPr/>
          <a:lstStyle/>
          <a:p>
            <a:r>
              <a:rPr lang="en-US" dirty="0"/>
              <a:t>Builds the UI.</a:t>
            </a:r>
          </a:p>
          <a:p>
            <a:r>
              <a:rPr lang="en-US" dirty="0"/>
              <a:t>Links in any additional files a user’s browser should use when constructing the UI. </a:t>
            </a:r>
          </a:p>
          <a:p>
            <a:r>
              <a:rPr lang="en-US" dirty="0"/>
              <a:t>Produce a single </a:t>
            </a:r>
            <a:r>
              <a:rPr lang="en-US" b="1" dirty="0"/>
              <a:t>R object</a:t>
            </a:r>
            <a:r>
              <a:rPr lang="en-US" dirty="0"/>
              <a:t> named </a:t>
            </a:r>
            <a:r>
              <a:rPr lang="en-US" i="1" dirty="0" err="1">
                <a:latin typeface="Segoe UI" panose="020B0502040204020203" pitchFamily="34" charset="0"/>
                <a:cs typeface="Segoe UI" panose="020B0502040204020203" pitchFamily="34" charset="0"/>
              </a:rPr>
              <a:t>ui</a:t>
            </a:r>
            <a:r>
              <a:rPr lang="en-US" dirty="0">
                <a:latin typeface="Segoe UI" panose="020B0502040204020203" pitchFamily="34" charset="0"/>
                <a:cs typeface="Segoe UI" panose="020B0502040204020203" pitchFamily="34" charset="0"/>
              </a:rPr>
              <a:t> </a:t>
            </a:r>
            <a:r>
              <a:rPr lang="en-US" dirty="0"/>
              <a:t>that’s an </a:t>
            </a:r>
            <a:r>
              <a:rPr lang="en-US" b="1" dirty="0"/>
              <a:t>HTML container</a:t>
            </a:r>
            <a:r>
              <a:rPr lang="en-US" dirty="0"/>
              <a:t>:</a:t>
            </a:r>
            <a:endParaRPr lang="en-US" dirty="0">
              <a:latin typeface="Segoe UI" panose="020B0502040204020203" pitchFamily="34" charset="0"/>
              <a:cs typeface="Segoe UI" panose="020B0502040204020203" pitchFamily="34" charset="0"/>
            </a:endParaRPr>
          </a:p>
          <a:p>
            <a:pPr marL="76200" indent="0">
              <a:buNone/>
            </a:pPr>
            <a:r>
              <a:rPr lang="en-US" dirty="0">
                <a:latin typeface="Segoe UI" panose="020B0502040204020203" pitchFamily="34" charset="0"/>
                <a:cs typeface="Segoe UI" panose="020B0502040204020203" pitchFamily="34" charset="0"/>
              </a:rPr>
              <a:t>	</a:t>
            </a:r>
          </a:p>
        </p:txBody>
      </p:sp>
      <p:sp>
        <p:nvSpPr>
          <p:cNvPr id="6" name="Rectangle 3">
            <a:extLst>
              <a:ext uri="{FF2B5EF4-FFF2-40B4-BE49-F238E27FC236}">
                <a16:creationId xmlns:a16="http://schemas.microsoft.com/office/drawing/2014/main" id="{503B136D-C314-7A84-C046-FA5476F0F2F4}"/>
              </a:ext>
            </a:extLst>
          </p:cNvPr>
          <p:cNvSpPr>
            <a:spLocks noChangeArrowheads="1"/>
          </p:cNvSpPr>
          <p:nvPr/>
        </p:nvSpPr>
        <p:spPr bwMode="auto">
          <a:xfrm>
            <a:off x="1136446" y="3528088"/>
            <a:ext cx="6500497"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70C0"/>
                </a:solidFill>
                <a:effectLst/>
                <a:latin typeface="inherit"/>
              </a:rPr>
              <a:t>ui</a:t>
            </a:r>
            <a:r>
              <a:rPr kumimoji="0" lang="en-US" altLang="en-US" sz="2800" b="0" i="0" u="none" strike="noStrike" cap="none" normalizeH="0" baseline="0" dirty="0">
                <a:ln>
                  <a:noFill/>
                </a:ln>
                <a:solidFill>
                  <a:srgbClr val="F8F8F2"/>
                </a:solidFill>
                <a:effectLst/>
                <a:latin typeface="inherit"/>
              </a:rPr>
              <a:t> </a:t>
            </a:r>
            <a:r>
              <a:rPr kumimoji="0" lang="en-US" altLang="en-US" sz="2800" b="0" i="0" u="none" strike="noStrike" cap="none" normalizeH="0" baseline="0" dirty="0">
                <a:ln>
                  <a:noFill/>
                </a:ln>
                <a:solidFill>
                  <a:srgbClr val="FFA07A"/>
                </a:solidFill>
                <a:effectLst/>
                <a:latin typeface="inherit"/>
              </a:rPr>
              <a:t>=</a:t>
            </a:r>
            <a:r>
              <a:rPr kumimoji="0" lang="en-US" altLang="en-US" sz="2800" b="0" i="0" u="none" strike="noStrike" cap="none" normalizeH="0" baseline="0" dirty="0">
                <a:ln>
                  <a:noFill/>
                </a:ln>
                <a:solidFill>
                  <a:srgbClr val="F8F8F2"/>
                </a:solidFill>
                <a:effectLst/>
                <a:latin typeface="inherit"/>
              </a:rPr>
              <a:t> </a:t>
            </a:r>
            <a:r>
              <a:rPr kumimoji="0" lang="en-US" altLang="en-US" sz="2800" b="1" i="0" u="none" strike="noStrike" cap="none" normalizeH="0" baseline="0" dirty="0">
                <a:ln>
                  <a:noFill/>
                </a:ln>
                <a:solidFill>
                  <a:srgbClr val="FFA07A"/>
                </a:solidFill>
                <a:effectLst/>
                <a:latin typeface="inherit"/>
              </a:rPr>
              <a:t>fluidPage(</a:t>
            </a:r>
            <a:endParaRPr kumimoji="0" lang="en-US" altLang="en-US" sz="2800" b="0" i="0" u="none" strike="noStrike" cap="none" normalizeH="0" baseline="0" dirty="0">
              <a:ln>
                <a:noFill/>
              </a:ln>
              <a:solidFill>
                <a:srgbClr val="F8F8F2"/>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lumMod val="60000"/>
                    <a:lumOff val="40000"/>
                  </a:schemeClr>
                </a:solidFill>
                <a:effectLst/>
                <a:latin typeface="inherit"/>
              </a:rPr>
              <a:t>#ALL OUR CLIENT-SIDE CODE GOES IN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kern="0" cap="none" spc="0" normalizeH="0" baseline="0" noProof="0" dirty="0">
                <a:ln>
                  <a:noFill/>
                </a:ln>
                <a:solidFill>
                  <a:srgbClr val="FFA07A"/>
                </a:solidFill>
                <a:effectLst/>
                <a:uLnTx/>
                <a:uFillTx/>
                <a:latin typeface="inherit"/>
                <a:sym typeface="Arial"/>
              </a:rPr>
              <a:t>)</a:t>
            </a:r>
            <a:r>
              <a:rPr kumimoji="0" lang="en-US" altLang="en-US" sz="2800" b="0" i="0" u="none" strike="noStrike" cap="none" normalizeH="0" baseline="0" dirty="0">
                <a:ln>
                  <a:noFill/>
                </a:ln>
                <a:solidFill>
                  <a:srgbClr val="F8F8F2"/>
                </a:solidFill>
                <a:effectLst/>
                <a:latin typeface="Source Code Pro" panose="020B0509030403020204" pitchFamily="49" charset="0"/>
              </a:rPr>
              <a:t> </a:t>
            </a:r>
          </a:p>
        </p:txBody>
      </p:sp>
    </p:spTree>
    <p:extLst>
      <p:ext uri="{BB962C8B-B14F-4D97-AF65-F5344CB8AC3E}">
        <p14:creationId xmlns:p14="http://schemas.microsoft.com/office/powerpoint/2010/main" val="35352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917916-8B20-C7A0-EBAF-0F15C99CB8A5}"/>
              </a:ext>
            </a:extLst>
          </p:cNvPr>
          <p:cNvSpPr>
            <a:spLocks noGrp="1"/>
          </p:cNvSpPr>
          <p:nvPr>
            <p:ph type="title"/>
          </p:nvPr>
        </p:nvSpPr>
        <p:spPr/>
        <p:txBody>
          <a:bodyPr/>
          <a:lstStyle/>
          <a:p>
            <a:r>
              <a:rPr lang="en-US" dirty="0"/>
              <a:t>HTML 101</a:t>
            </a:r>
          </a:p>
        </p:txBody>
      </p:sp>
    </p:spTree>
    <p:extLst>
      <p:ext uri="{BB962C8B-B14F-4D97-AF65-F5344CB8AC3E}">
        <p14:creationId xmlns:p14="http://schemas.microsoft.com/office/powerpoint/2010/main" val="196751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p:txBody>
          <a:bodyPr/>
          <a:lstStyle/>
          <a:p>
            <a:r>
              <a:rPr lang="en-US" dirty="0"/>
              <a:t>Why bother with HTML?</a:t>
            </a:r>
          </a:p>
        </p:txBody>
      </p:sp>
      <p:sp>
        <p:nvSpPr>
          <p:cNvPr id="4" name="Text Placeholder 3">
            <a:extLst>
              <a:ext uri="{FF2B5EF4-FFF2-40B4-BE49-F238E27FC236}">
                <a16:creationId xmlns:a16="http://schemas.microsoft.com/office/drawing/2014/main" id="{CA8BA14C-EB75-5A9E-0353-039358BDDF8D}"/>
              </a:ext>
            </a:extLst>
          </p:cNvPr>
          <p:cNvSpPr>
            <a:spLocks noGrp="1"/>
          </p:cNvSpPr>
          <p:nvPr>
            <p:ph type="body" idx="1"/>
          </p:nvPr>
        </p:nvSpPr>
        <p:spPr/>
        <p:txBody>
          <a:bodyPr/>
          <a:lstStyle/>
          <a:p>
            <a:r>
              <a:rPr lang="en-US" dirty="0"/>
              <a:t>The first and most critical step of building a Shiny app is designing the UI. </a:t>
            </a:r>
          </a:p>
          <a:p>
            <a:r>
              <a:rPr lang="en-US" dirty="0"/>
              <a:t>I’d </a:t>
            </a:r>
            <a:r>
              <a:rPr lang="en-US" i="1" dirty="0"/>
              <a:t>like</a:t>
            </a:r>
            <a:r>
              <a:rPr lang="en-US" dirty="0"/>
              <a:t> to jump straight into it, but we </a:t>
            </a:r>
            <a:r>
              <a:rPr lang="en-US" i="1" dirty="0"/>
              <a:t>shouldn’t</a:t>
            </a:r>
            <a:r>
              <a:rPr lang="en-US" dirty="0"/>
              <a:t>.</a:t>
            </a:r>
          </a:p>
          <a:p>
            <a:r>
              <a:rPr lang="en-US" dirty="0"/>
              <a:t>In practice, writing Shiny UI code is not </a:t>
            </a:r>
            <a:r>
              <a:rPr lang="en-US" i="1" dirty="0"/>
              <a:t>much</a:t>
            </a:r>
            <a:r>
              <a:rPr lang="en-US" dirty="0"/>
              <a:t> different from writing HTML.</a:t>
            </a:r>
          </a:p>
          <a:p>
            <a:r>
              <a:rPr lang="en-US" dirty="0"/>
              <a:t>As such, knowing a </a:t>
            </a:r>
            <a:r>
              <a:rPr lang="en-US" i="1" dirty="0"/>
              <a:t>little</a:t>
            </a:r>
            <a:r>
              <a:rPr lang="en-US" dirty="0"/>
              <a:t> </a:t>
            </a:r>
            <a:r>
              <a:rPr lang="en-US" dirty="0" err="1"/>
              <a:t>HTML’ll</a:t>
            </a:r>
            <a:r>
              <a:rPr lang="en-US" dirty="0"/>
              <a:t> make writing Shiny UI code a </a:t>
            </a:r>
            <a:r>
              <a:rPr lang="en-US" i="1" dirty="0"/>
              <a:t>lot</a:t>
            </a:r>
            <a:r>
              <a:rPr lang="en-US" dirty="0"/>
              <a:t> easier!</a:t>
            </a:r>
          </a:p>
        </p:txBody>
      </p:sp>
    </p:spTree>
    <p:extLst>
      <p:ext uri="{BB962C8B-B14F-4D97-AF65-F5344CB8AC3E}">
        <p14:creationId xmlns:p14="http://schemas.microsoft.com/office/powerpoint/2010/main" val="322343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p:txBody>
          <a:bodyPr/>
          <a:lstStyle/>
          <a:p>
            <a:r>
              <a:rPr lang="en-US" dirty="0"/>
              <a:t>HTML in just three concepts</a:t>
            </a:r>
          </a:p>
        </p:txBody>
      </p:sp>
      <p:sp>
        <p:nvSpPr>
          <p:cNvPr id="4" name="Text Placeholder 3">
            <a:extLst>
              <a:ext uri="{FF2B5EF4-FFF2-40B4-BE49-F238E27FC236}">
                <a16:creationId xmlns:a16="http://schemas.microsoft.com/office/drawing/2014/main" id="{CA8BA14C-EB75-5A9E-0353-039358BDDF8D}"/>
              </a:ext>
            </a:extLst>
          </p:cNvPr>
          <p:cNvSpPr>
            <a:spLocks noGrp="1"/>
          </p:cNvSpPr>
          <p:nvPr>
            <p:ph type="body" idx="1"/>
          </p:nvPr>
        </p:nvSpPr>
        <p:spPr/>
        <p:txBody>
          <a:bodyPr>
            <a:normAutofit fontScale="92500"/>
          </a:bodyPr>
          <a:lstStyle/>
          <a:p>
            <a:pPr>
              <a:lnSpc>
                <a:spcPct val="100000"/>
              </a:lnSpc>
            </a:pPr>
            <a:r>
              <a:rPr lang="en-US" dirty="0"/>
              <a:t>Good news: HTML is </a:t>
            </a:r>
            <a:r>
              <a:rPr lang="en-US" b="1" dirty="0"/>
              <a:t>not</a:t>
            </a:r>
            <a:r>
              <a:rPr lang="en-US" dirty="0"/>
              <a:t> a </a:t>
            </a:r>
            <a:r>
              <a:rPr lang="en-US" i="1" dirty="0"/>
              <a:t>scripting</a:t>
            </a:r>
            <a:r>
              <a:rPr lang="en-US" dirty="0"/>
              <a:t> language but a </a:t>
            </a:r>
            <a:r>
              <a:rPr lang="en-US" i="1" dirty="0"/>
              <a:t>markup</a:t>
            </a:r>
            <a:r>
              <a:rPr lang="en-US" dirty="0"/>
              <a:t> one.</a:t>
            </a:r>
          </a:p>
          <a:p>
            <a:pPr lvl="1">
              <a:lnSpc>
                <a:spcPct val="100000"/>
              </a:lnSpc>
              <a:spcBef>
                <a:spcPts val="0"/>
              </a:spcBef>
            </a:pPr>
            <a:r>
              <a:rPr lang="en-US" i="1" dirty="0"/>
              <a:t>All</a:t>
            </a:r>
            <a:r>
              <a:rPr lang="en-US" dirty="0"/>
              <a:t> it does is tell browsers </a:t>
            </a:r>
            <a:r>
              <a:rPr lang="en-US" b="1" dirty="0"/>
              <a:t>what</a:t>
            </a:r>
            <a:r>
              <a:rPr lang="en-US" dirty="0"/>
              <a:t> elements to make and </a:t>
            </a:r>
            <a:r>
              <a:rPr lang="en-US" b="1" dirty="0"/>
              <a:t>where</a:t>
            </a:r>
            <a:r>
              <a:rPr lang="en-US" dirty="0"/>
              <a:t> to put them. </a:t>
            </a:r>
          </a:p>
          <a:p>
            <a:pPr>
              <a:lnSpc>
                <a:spcPct val="100000"/>
              </a:lnSpc>
            </a:pPr>
            <a:r>
              <a:rPr lang="en-US" dirty="0"/>
              <a:t>Three key ideas of HTML and web design:</a:t>
            </a:r>
          </a:p>
          <a:p>
            <a:pPr marL="1016000" lvl="1" indent="-457200">
              <a:lnSpc>
                <a:spcPct val="100000"/>
              </a:lnSpc>
              <a:spcBef>
                <a:spcPts val="0"/>
              </a:spcBef>
              <a:buFont typeface="+mj-lt"/>
              <a:buAutoNum type="arabicPeriod"/>
            </a:pPr>
            <a:r>
              <a:rPr lang="en-US" dirty="0"/>
              <a:t>A webpage is just a box containing other boxes and/or stuff. These boxes are HTML’s nouns, called </a:t>
            </a:r>
            <a:r>
              <a:rPr lang="en-US" b="1" dirty="0"/>
              <a:t>elements</a:t>
            </a:r>
            <a:r>
              <a:rPr lang="en-US" dirty="0"/>
              <a:t>.</a:t>
            </a:r>
          </a:p>
          <a:p>
            <a:pPr marL="1016000" lvl="1" indent="-457200">
              <a:lnSpc>
                <a:spcPct val="100000"/>
              </a:lnSpc>
              <a:spcBef>
                <a:spcPts val="0"/>
              </a:spcBef>
              <a:buFont typeface="+mj-lt"/>
              <a:buAutoNum type="arabicPeriod"/>
            </a:pPr>
            <a:r>
              <a:rPr lang="en-US" dirty="0"/>
              <a:t>Every webpage has a </a:t>
            </a:r>
            <a:r>
              <a:rPr lang="en-US" b="1" dirty="0"/>
              <a:t>head</a:t>
            </a:r>
            <a:r>
              <a:rPr lang="en-US" dirty="0"/>
              <a:t> box for special instructions and a </a:t>
            </a:r>
            <a:r>
              <a:rPr lang="en-US" b="1" dirty="0"/>
              <a:t>body</a:t>
            </a:r>
            <a:r>
              <a:rPr lang="en-US" dirty="0"/>
              <a:t> box for the stuff users see.</a:t>
            </a:r>
          </a:p>
          <a:p>
            <a:pPr marL="1016000" lvl="1" indent="-457200">
              <a:lnSpc>
                <a:spcPct val="100000"/>
              </a:lnSpc>
              <a:spcBef>
                <a:spcPts val="0"/>
              </a:spcBef>
              <a:buFont typeface="+mj-lt"/>
              <a:buAutoNum type="arabicPeriod"/>
            </a:pPr>
            <a:r>
              <a:rPr lang="en-US" dirty="0"/>
              <a:t>HTML boxes have modifiable </a:t>
            </a:r>
            <a:r>
              <a:rPr lang="en-US" b="1" dirty="0"/>
              <a:t>attributes</a:t>
            </a:r>
            <a:r>
              <a:rPr lang="en-US" dirty="0"/>
              <a:t> (“adjectives”) that can distinguish them from each other and also </a:t>
            </a:r>
            <a:r>
              <a:rPr lang="en-US" b="1" dirty="0"/>
              <a:t>properties</a:t>
            </a:r>
            <a:r>
              <a:rPr lang="en-US" dirty="0"/>
              <a:t> that affect how they looks and “fit together” on different browsers, screens, etc.</a:t>
            </a:r>
          </a:p>
        </p:txBody>
      </p:sp>
    </p:spTree>
    <p:extLst>
      <p:ext uri="{BB962C8B-B14F-4D97-AF65-F5344CB8AC3E}">
        <p14:creationId xmlns:p14="http://schemas.microsoft.com/office/powerpoint/2010/main" val="370560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Carpentries Code of Conduct</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2"/>
              </a:buClr>
              <a:buSzPts val="1100"/>
              <a:buFont typeface="Arial"/>
              <a:buChar char="●"/>
            </a:pPr>
            <a:r>
              <a:rPr lang="en" dirty="0"/>
              <a:t>Use welcoming, inclusive language.</a:t>
            </a:r>
            <a:endParaRPr dirty="0"/>
          </a:p>
          <a:p>
            <a:pPr marL="457200" lvl="0" indent="-298450" algn="l" rtl="0">
              <a:spcBef>
                <a:spcPts val="0"/>
              </a:spcBef>
              <a:spcAft>
                <a:spcPts val="0"/>
              </a:spcAft>
              <a:buClr>
                <a:schemeClr val="dk2"/>
              </a:buClr>
              <a:buSzPts val="1100"/>
              <a:buFont typeface="Arial"/>
              <a:buChar char="●"/>
            </a:pPr>
            <a:r>
              <a:rPr lang="en" dirty="0"/>
              <a:t>Be respectful of differing viewpoints and lived experiences.</a:t>
            </a:r>
            <a:endParaRPr dirty="0"/>
          </a:p>
          <a:p>
            <a:pPr marL="457200" lvl="0" indent="-298450" algn="l" rtl="0">
              <a:spcBef>
                <a:spcPts val="0"/>
              </a:spcBef>
              <a:spcAft>
                <a:spcPts val="0"/>
              </a:spcAft>
              <a:buClr>
                <a:schemeClr val="dk2"/>
              </a:buClr>
              <a:buSzPts val="1100"/>
              <a:buFont typeface="Arial"/>
              <a:buChar char="●"/>
            </a:pPr>
            <a:r>
              <a:rPr lang="en" dirty="0"/>
              <a:t>Accept constructive criticism gracefully.</a:t>
            </a:r>
            <a:endParaRPr dirty="0"/>
          </a:p>
          <a:p>
            <a:pPr marL="457200" lvl="0" indent="-298450" algn="l" rtl="0">
              <a:spcBef>
                <a:spcPts val="0"/>
              </a:spcBef>
              <a:spcAft>
                <a:spcPts val="0"/>
              </a:spcAft>
              <a:buClr>
                <a:schemeClr val="dk2"/>
              </a:buClr>
              <a:buSzPts val="1100"/>
              <a:buFont typeface="Arial"/>
              <a:buChar char="●"/>
            </a:pPr>
            <a:r>
              <a:rPr lang="en" dirty="0"/>
              <a:t>Focus on what’s best for learning.</a:t>
            </a:r>
            <a:endParaRPr dirty="0"/>
          </a:p>
          <a:p>
            <a:pPr marL="457200" lvl="0" indent="-298450" algn="l" rtl="0">
              <a:spcBef>
                <a:spcPts val="0"/>
              </a:spcBef>
              <a:spcAft>
                <a:spcPts val="0"/>
              </a:spcAft>
              <a:buClr>
                <a:schemeClr val="dk2"/>
              </a:buClr>
              <a:buSzPts val="1100"/>
              <a:buFont typeface="Arial"/>
              <a:buChar char="●"/>
            </a:pPr>
            <a:r>
              <a:rPr lang="en" dirty="0"/>
              <a:t>Show everyone courtesy and respect.</a:t>
            </a:r>
            <a:endParaRPr dirty="0"/>
          </a:p>
          <a:p>
            <a:pPr marL="457200" lvl="0" indent="0" algn="l" rtl="0">
              <a:spcBef>
                <a:spcPts val="1200"/>
              </a:spcBef>
              <a:spcAft>
                <a:spcPts val="1600"/>
              </a:spcAft>
              <a:buNone/>
            </a:pPr>
            <a:r>
              <a:rPr lang="en" sz="2000" u="sng" dirty="0">
                <a:solidFill>
                  <a:schemeClr val="accent5"/>
                </a:solidFill>
                <a:hlinkClick r:id="rId3">
                  <a:extLst>
                    <a:ext uri="{A12FA001-AC4F-418D-AE19-62706E023703}">
                      <ahyp:hlinkClr xmlns:ahyp="http://schemas.microsoft.com/office/drawing/2018/hyperlinkcolor" val="tx"/>
                    </a:ext>
                  </a:extLst>
                </a:hlinkClick>
              </a:rPr>
              <a:t>https://z.umn.edu/ccoc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0">
                                            <p:txEl>
                                              <p:pRg st="1" end="1"/>
                                            </p:txEl>
                                          </p:spTgt>
                                        </p:tgtEl>
                                        <p:attrNameLst>
                                          <p:attrName>style.visibility</p:attrName>
                                        </p:attrNameLst>
                                      </p:cBhvr>
                                      <p:to>
                                        <p:strVal val="visible"/>
                                      </p:to>
                                    </p:set>
                                    <p:animEffect transition="in" filter="fade">
                                      <p:cBhvr>
                                        <p:cTn id="11" dur="500"/>
                                        <p:tgtEl>
                                          <p:spTgt spid="7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0">
                                            <p:txEl>
                                              <p:pRg st="2" end="2"/>
                                            </p:txEl>
                                          </p:spTgt>
                                        </p:tgtEl>
                                        <p:attrNameLst>
                                          <p:attrName>style.visibility</p:attrName>
                                        </p:attrNameLst>
                                      </p:cBhvr>
                                      <p:to>
                                        <p:strVal val="visible"/>
                                      </p:to>
                                    </p:set>
                                    <p:animEffect transition="in" filter="fade">
                                      <p:cBhvr>
                                        <p:cTn id="15" dur="500"/>
                                        <p:tgtEl>
                                          <p:spTgt spid="7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0">
                                            <p:txEl>
                                              <p:pRg st="3" end="3"/>
                                            </p:txEl>
                                          </p:spTgt>
                                        </p:tgtEl>
                                        <p:attrNameLst>
                                          <p:attrName>style.visibility</p:attrName>
                                        </p:attrNameLst>
                                      </p:cBhvr>
                                      <p:to>
                                        <p:strVal val="visible"/>
                                      </p:to>
                                    </p:set>
                                    <p:animEffect transition="in" filter="fade">
                                      <p:cBhvr>
                                        <p:cTn id="19" dur="500"/>
                                        <p:tgtEl>
                                          <p:spTgt spid="7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0">
                                            <p:txEl>
                                              <p:pRg st="4" end="4"/>
                                            </p:txEl>
                                          </p:spTgt>
                                        </p:tgtEl>
                                        <p:attrNameLst>
                                          <p:attrName>style.visibility</p:attrName>
                                        </p:attrNameLst>
                                      </p:cBhvr>
                                      <p:to>
                                        <p:strVal val="visible"/>
                                      </p:to>
                                    </p:set>
                                    <p:animEffect transition="in" filter="fade">
                                      <p:cBhvr>
                                        <p:cTn id="23" dur="500"/>
                                        <p:tgtEl>
                                          <p:spTgt spid="70">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0">
                                            <p:txEl>
                                              <p:pRg st="5" end="5"/>
                                            </p:txEl>
                                          </p:spTgt>
                                        </p:tgtEl>
                                        <p:attrNameLst>
                                          <p:attrName>style.visibility</p:attrName>
                                        </p:attrNameLst>
                                      </p:cBhvr>
                                      <p:to>
                                        <p:strVal val="visible"/>
                                      </p:to>
                                    </p:set>
                                    <p:animEffect transition="in" filter="fade">
                                      <p:cBhvr>
                                        <p:cTn id="27" dur="500"/>
                                        <p:tgtEl>
                                          <p:spTgt spid="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a:xfrm>
            <a:off x="311700" y="445025"/>
            <a:ext cx="3077768" cy="623400"/>
          </a:xfrm>
        </p:spPr>
        <p:txBody>
          <a:bodyPr/>
          <a:lstStyle/>
          <a:p>
            <a:pPr algn="ctr"/>
            <a:r>
              <a:rPr lang="en-US" dirty="0"/>
              <a:t>All the world’s a box</a:t>
            </a:r>
          </a:p>
        </p:txBody>
      </p:sp>
      <p:sp>
        <p:nvSpPr>
          <p:cNvPr id="2" name="Text Placeholder 1">
            <a:extLst>
              <a:ext uri="{FF2B5EF4-FFF2-40B4-BE49-F238E27FC236}">
                <a16:creationId xmlns:a16="http://schemas.microsoft.com/office/drawing/2014/main" id="{6795F380-A981-A10C-0959-F375EEA8363D}"/>
              </a:ext>
            </a:extLst>
          </p:cNvPr>
          <p:cNvSpPr>
            <a:spLocks noGrp="1"/>
          </p:cNvSpPr>
          <p:nvPr>
            <p:ph type="body" idx="1"/>
          </p:nvPr>
        </p:nvSpPr>
        <p:spPr>
          <a:xfrm>
            <a:off x="311700" y="1489359"/>
            <a:ext cx="2802760" cy="3416400"/>
          </a:xfrm>
        </p:spPr>
        <p:txBody>
          <a:bodyPr/>
          <a:lstStyle/>
          <a:p>
            <a:r>
              <a:rPr lang="en-US" sz="1800" dirty="0"/>
              <a:t>When you look at the website to the right, what do you see?</a:t>
            </a:r>
          </a:p>
        </p:txBody>
      </p:sp>
      <p:pic>
        <p:nvPicPr>
          <p:cNvPr id="3074" name="Picture 2">
            <a:extLst>
              <a:ext uri="{FF2B5EF4-FFF2-40B4-BE49-F238E27FC236}">
                <a16:creationId xmlns:a16="http://schemas.microsoft.com/office/drawing/2014/main" id="{A300A03A-C11E-E5F2-85AA-A8EEBDD7B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055" y="445025"/>
            <a:ext cx="5268828" cy="434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271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a:xfrm>
            <a:off x="311700" y="445025"/>
            <a:ext cx="3077768" cy="623400"/>
          </a:xfrm>
        </p:spPr>
        <p:txBody>
          <a:bodyPr/>
          <a:lstStyle/>
          <a:p>
            <a:pPr algn="ctr"/>
            <a:r>
              <a:rPr lang="en-US" dirty="0"/>
              <a:t>All the world’s a </a:t>
            </a:r>
            <a:r>
              <a:rPr lang="en-US" i="1" dirty="0"/>
              <a:t>nested</a:t>
            </a:r>
            <a:r>
              <a:rPr lang="en-US" dirty="0"/>
              <a:t> box</a:t>
            </a:r>
          </a:p>
        </p:txBody>
      </p:sp>
      <p:sp>
        <p:nvSpPr>
          <p:cNvPr id="2" name="Text Placeholder 1">
            <a:extLst>
              <a:ext uri="{FF2B5EF4-FFF2-40B4-BE49-F238E27FC236}">
                <a16:creationId xmlns:a16="http://schemas.microsoft.com/office/drawing/2014/main" id="{6795F380-A981-A10C-0959-F375EEA8363D}"/>
              </a:ext>
            </a:extLst>
          </p:cNvPr>
          <p:cNvSpPr>
            <a:spLocks noGrp="1"/>
          </p:cNvSpPr>
          <p:nvPr>
            <p:ph type="body" idx="1"/>
          </p:nvPr>
        </p:nvSpPr>
        <p:spPr>
          <a:xfrm>
            <a:off x="311700" y="1489359"/>
            <a:ext cx="3719526" cy="3416400"/>
          </a:xfrm>
        </p:spPr>
        <p:txBody>
          <a:bodyPr/>
          <a:lstStyle/>
          <a:p>
            <a:r>
              <a:rPr lang="en-US" sz="1800" dirty="0"/>
              <a:t>I </a:t>
            </a:r>
            <a:r>
              <a:rPr lang="en-US" sz="1800" i="1" dirty="0"/>
              <a:t>want</a:t>
            </a:r>
            <a:r>
              <a:rPr lang="en-US" sz="1800" dirty="0"/>
              <a:t> you to envision a webpage like this: As a nested set of boxes holding stuff and other boxes.</a:t>
            </a:r>
          </a:p>
        </p:txBody>
      </p:sp>
      <p:pic>
        <p:nvPicPr>
          <p:cNvPr id="4098" name="Picture 2">
            <a:extLst>
              <a:ext uri="{FF2B5EF4-FFF2-40B4-BE49-F238E27FC236}">
                <a16:creationId xmlns:a16="http://schemas.microsoft.com/office/drawing/2014/main" id="{D8A6FBB4-DAEF-BB46-F648-07909583C6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2" r="4624" b="8019"/>
          <a:stretch/>
        </p:blipFill>
        <p:spPr bwMode="auto">
          <a:xfrm>
            <a:off x="3740103" y="200929"/>
            <a:ext cx="4812632" cy="47885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668B5DE-786C-90E9-5FAD-65788282504D}"/>
              </a:ext>
            </a:extLst>
          </p:cNvPr>
          <p:cNvPicPr>
            <a:picLocks noChangeAspect="1"/>
          </p:cNvPicPr>
          <p:nvPr/>
        </p:nvPicPr>
        <p:blipFill>
          <a:blip r:embed="rId4"/>
          <a:srcRect l="6160" t="6901" r="12572"/>
          <a:stretch/>
        </p:blipFill>
        <p:spPr>
          <a:xfrm>
            <a:off x="4925960" y="154041"/>
            <a:ext cx="2956455" cy="2257934"/>
          </a:xfrm>
          <a:prstGeom prst="rect">
            <a:avLst/>
          </a:prstGeom>
        </p:spPr>
      </p:pic>
      <p:pic>
        <p:nvPicPr>
          <p:cNvPr id="6" name="Picture 5">
            <a:extLst>
              <a:ext uri="{FF2B5EF4-FFF2-40B4-BE49-F238E27FC236}">
                <a16:creationId xmlns:a16="http://schemas.microsoft.com/office/drawing/2014/main" id="{036A814B-3782-4DB3-0233-26DCD0B18870}"/>
              </a:ext>
            </a:extLst>
          </p:cNvPr>
          <p:cNvPicPr>
            <a:picLocks noChangeAspect="1"/>
          </p:cNvPicPr>
          <p:nvPr/>
        </p:nvPicPr>
        <p:blipFill>
          <a:blip r:embed="rId5"/>
          <a:srcRect b="13804"/>
          <a:stretch/>
        </p:blipFill>
        <p:spPr>
          <a:xfrm>
            <a:off x="4655573" y="2647824"/>
            <a:ext cx="3497227" cy="2257935"/>
          </a:xfrm>
          <a:prstGeom prst="rect">
            <a:avLst/>
          </a:prstGeom>
        </p:spPr>
      </p:pic>
    </p:spTree>
    <p:extLst>
      <p:ext uri="{BB962C8B-B14F-4D97-AF65-F5344CB8AC3E}">
        <p14:creationId xmlns:p14="http://schemas.microsoft.com/office/powerpoint/2010/main" val="354499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p:txBody>
          <a:bodyPr/>
          <a:lstStyle/>
          <a:p>
            <a:pPr algn="ctr"/>
            <a:r>
              <a:rPr lang="en-US" dirty="0"/>
              <a:t>Codeword: div</a:t>
            </a:r>
          </a:p>
        </p:txBody>
      </p:sp>
      <p:sp>
        <p:nvSpPr>
          <p:cNvPr id="2" name="Text Placeholder 1">
            <a:extLst>
              <a:ext uri="{FF2B5EF4-FFF2-40B4-BE49-F238E27FC236}">
                <a16:creationId xmlns:a16="http://schemas.microsoft.com/office/drawing/2014/main" id="{6795F380-A981-A10C-0959-F375EEA8363D}"/>
              </a:ext>
            </a:extLst>
          </p:cNvPr>
          <p:cNvSpPr>
            <a:spLocks noGrp="1"/>
          </p:cNvSpPr>
          <p:nvPr>
            <p:ph type="body" idx="1"/>
          </p:nvPr>
        </p:nvSpPr>
        <p:spPr>
          <a:xfrm>
            <a:off x="311700" y="1068425"/>
            <a:ext cx="4506106" cy="3416400"/>
          </a:xfrm>
        </p:spPr>
        <p:txBody>
          <a:bodyPr>
            <a:noAutofit/>
          </a:bodyPr>
          <a:lstStyle/>
          <a:p>
            <a:pPr marL="139700" indent="0">
              <a:lnSpc>
                <a:spcPct val="120000"/>
              </a:lnSpc>
              <a:buNone/>
            </a:pPr>
            <a:r>
              <a:rPr lang="en-US" sz="1800" dirty="0"/>
              <a:t>Here’s the code for an HTML </a:t>
            </a:r>
            <a:r>
              <a:rPr lang="en-US" sz="1800" b="1" dirty="0">
                <a:solidFill>
                  <a:schemeClr val="bg2"/>
                </a:solidFill>
              </a:rPr>
              <a:t>div</a:t>
            </a:r>
            <a:r>
              <a:rPr lang="en-US" sz="1800" dirty="0"/>
              <a:t> (short for “division,” a generic box):</a:t>
            </a:r>
          </a:p>
          <a:p>
            <a:pPr marL="139700" indent="0">
              <a:lnSpc>
                <a:spcPct val="120000"/>
              </a:lnSpc>
              <a:buNone/>
            </a:pPr>
            <a:endParaRPr lang="en-US" sz="1100" dirty="0"/>
          </a:p>
          <a:p>
            <a:pPr marL="139700" indent="0">
              <a:lnSpc>
                <a:spcPct val="120000"/>
              </a:lnSpc>
              <a:buNone/>
            </a:pPr>
            <a:r>
              <a:rPr kumimoji="0" lang="en-US" altLang="en-US" sz="2400" b="0" i="0" u="none" strike="noStrike" cap="none" normalizeH="0" baseline="0" dirty="0">
                <a:ln>
                  <a:noFill/>
                </a:ln>
                <a:solidFill>
                  <a:srgbClr val="FFA07A"/>
                </a:solidFill>
                <a:effectLst/>
                <a:latin typeface="inherit"/>
              </a:rPr>
              <a:t>&lt;</a:t>
            </a:r>
            <a:r>
              <a:rPr kumimoji="0" lang="en-US" altLang="en-US" sz="2400" b="1" i="0" u="none" strike="noStrike" cap="none" normalizeH="0" baseline="0" dirty="0">
                <a:ln>
                  <a:noFill/>
                </a:ln>
                <a:solidFill>
                  <a:srgbClr val="FFA07A"/>
                </a:solidFill>
                <a:effectLst/>
                <a:latin typeface="inherit"/>
              </a:rPr>
              <a:t>div</a:t>
            </a:r>
            <a:r>
              <a:rPr kumimoji="0" lang="en-US" altLang="en-US" sz="2400" b="0" i="0" u="none" strike="noStrike" cap="none" normalizeH="0" baseline="0" dirty="0">
                <a:ln>
                  <a:noFill/>
                </a:ln>
                <a:solidFill>
                  <a:srgbClr val="00E0E0"/>
                </a:solidFill>
                <a:effectLst/>
                <a:latin typeface="inherit"/>
              </a:rPr>
              <a:t> </a:t>
            </a:r>
            <a:r>
              <a:rPr kumimoji="0" lang="en-US" altLang="en-US" sz="2400" b="0" i="0" u="none" strike="noStrike" cap="none" normalizeH="0" baseline="0" dirty="0">
                <a:ln>
                  <a:noFill/>
                </a:ln>
                <a:solidFill>
                  <a:srgbClr val="00B0F0"/>
                </a:solidFill>
                <a:effectLst/>
                <a:latin typeface="inherit"/>
              </a:rPr>
              <a:t>id</a:t>
            </a:r>
            <a:r>
              <a:rPr kumimoji="0" lang="en-US" altLang="en-US" sz="2400" b="0" i="0" u="none" strike="noStrike" cap="none" normalizeH="0" baseline="0" dirty="0">
                <a:ln>
                  <a:noFill/>
                </a:ln>
                <a:solidFill>
                  <a:srgbClr val="00E0E0"/>
                </a:solidFill>
                <a:effectLst/>
                <a:latin typeface="inherit"/>
              </a:rPr>
              <a:t> </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ABE338"/>
                </a:solidFill>
                <a:effectLst/>
                <a:latin typeface="inherit"/>
              </a:rPr>
              <a:t>"</a:t>
            </a:r>
            <a:r>
              <a:rPr kumimoji="0" lang="en-US" altLang="en-US" sz="2400" b="0" i="0" u="none" strike="noStrike" cap="none" normalizeH="0" baseline="0" dirty="0" err="1">
                <a:ln>
                  <a:noFill/>
                </a:ln>
                <a:solidFill>
                  <a:srgbClr val="ABE338"/>
                </a:solidFill>
                <a:effectLst/>
                <a:latin typeface="inherit"/>
              </a:rPr>
              <a:t>my_box</a:t>
            </a:r>
            <a:r>
              <a:rPr kumimoji="0" lang="en-US" altLang="en-US" sz="2400" b="0" i="0" u="none" strike="noStrike" cap="none" normalizeH="0" baseline="0" dirty="0">
                <a:ln>
                  <a:noFill/>
                </a:ln>
                <a:solidFill>
                  <a:srgbClr val="ABE338"/>
                </a:solidFill>
                <a:effectLst/>
                <a:latin typeface="inherit"/>
              </a:rPr>
              <a:t>"</a:t>
            </a:r>
            <a:r>
              <a:rPr kumimoji="0" lang="en-US" altLang="en-US" sz="2400" b="0" i="0" u="none" strike="noStrike" cap="none" normalizeH="0" baseline="0" dirty="0">
                <a:ln>
                  <a:noFill/>
                </a:ln>
                <a:solidFill>
                  <a:srgbClr val="FFA07A"/>
                </a:solidFill>
                <a:effectLst/>
                <a:latin typeface="inherit"/>
              </a:rPr>
              <a:t>&gt;</a:t>
            </a:r>
          </a:p>
          <a:p>
            <a:pPr marL="139700" indent="0">
              <a:lnSpc>
                <a:spcPct val="120000"/>
              </a:lnSpc>
              <a:buNone/>
            </a:pPr>
            <a:r>
              <a:rPr kumimoji="0" lang="en-US" altLang="en-US" sz="2400" b="0" i="0" u="none" strike="noStrike" cap="none" normalizeH="0" baseline="0" dirty="0">
                <a:ln>
                  <a:noFill/>
                </a:ln>
                <a:solidFill>
                  <a:srgbClr val="0070C0"/>
                </a:solidFill>
                <a:effectLst/>
                <a:latin typeface="inherit"/>
              </a:rPr>
              <a:t>My box's contents</a:t>
            </a:r>
            <a:r>
              <a:rPr kumimoji="0" lang="en-US" altLang="en-US" sz="2400" b="0" i="0" u="none" strike="noStrike" cap="none" normalizeH="0" dirty="0">
                <a:ln>
                  <a:noFill/>
                </a:ln>
                <a:solidFill>
                  <a:srgbClr val="0070C0"/>
                </a:solidFill>
                <a:effectLst/>
                <a:latin typeface="inherit"/>
              </a:rPr>
              <a:t> </a:t>
            </a:r>
            <a:r>
              <a:rPr kumimoji="0" lang="en-US" altLang="en-US" sz="2400" b="0" i="0" u="none" strike="noStrike" cap="none" normalizeH="0" baseline="0" dirty="0">
                <a:ln>
                  <a:noFill/>
                </a:ln>
                <a:solidFill>
                  <a:srgbClr val="FFA07A"/>
                </a:solidFill>
                <a:effectLst/>
                <a:latin typeface="inherit"/>
              </a:rPr>
              <a:t>&lt;/</a:t>
            </a:r>
            <a:r>
              <a:rPr kumimoji="0" lang="en-US" altLang="en-US" sz="2400" b="1" i="0" u="none" strike="noStrike" cap="none" normalizeH="0" baseline="0" dirty="0">
                <a:ln>
                  <a:noFill/>
                </a:ln>
                <a:solidFill>
                  <a:srgbClr val="FFA07A"/>
                </a:solidFill>
                <a:effectLst/>
                <a:latin typeface="inherit"/>
              </a:rPr>
              <a:t>div</a:t>
            </a:r>
            <a:r>
              <a:rPr kumimoji="0" lang="en-US" altLang="en-US" sz="2400" b="0" i="0" u="none" strike="noStrike" cap="none" normalizeH="0" baseline="0" dirty="0">
                <a:ln>
                  <a:noFill/>
                </a:ln>
                <a:solidFill>
                  <a:srgbClr val="FFA07A"/>
                </a:solidFill>
                <a:effectLst/>
                <a:latin typeface="inherit"/>
              </a:rPr>
              <a:t>&gt;</a:t>
            </a:r>
            <a:r>
              <a:rPr kumimoji="0" lang="en-US" altLang="en-US" sz="1050" b="0" i="0" u="none" strike="noStrike" cap="none" normalizeH="0" baseline="0" dirty="0">
                <a:ln>
                  <a:noFill/>
                </a:ln>
                <a:solidFill>
                  <a:schemeClr val="tx1"/>
                </a:solidFill>
                <a:effectLst/>
              </a:rPr>
              <a:t> </a:t>
            </a:r>
          </a:p>
          <a:p>
            <a:pPr marL="139700" indent="0">
              <a:lnSpc>
                <a:spcPct val="120000"/>
              </a:lnSpc>
              <a:buNone/>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a:lnSpc>
                <a:spcPct val="120000"/>
              </a:lnSpc>
            </a:pPr>
            <a:r>
              <a:rPr lang="en-US" sz="1800" dirty="0"/>
              <a:t>An </a:t>
            </a:r>
            <a:r>
              <a:rPr lang="en-US" sz="1800" b="1" dirty="0"/>
              <a:t>opening tag --&gt; </a:t>
            </a:r>
            <a:r>
              <a:rPr lang="en-US" sz="1800" dirty="0"/>
              <a:t> &lt;div&gt;</a:t>
            </a:r>
          </a:p>
          <a:p>
            <a:pPr>
              <a:lnSpc>
                <a:spcPct val="120000"/>
              </a:lnSpc>
            </a:pPr>
            <a:r>
              <a:rPr lang="en-US" sz="1800" dirty="0"/>
              <a:t>A </a:t>
            </a:r>
            <a:r>
              <a:rPr lang="en-US" sz="1800" b="1" dirty="0"/>
              <a:t>closing tag --&gt;    </a:t>
            </a:r>
            <a:r>
              <a:rPr lang="en-US" sz="1800" dirty="0"/>
              <a:t>&lt;/div&gt;</a:t>
            </a:r>
          </a:p>
          <a:p>
            <a:pPr>
              <a:lnSpc>
                <a:spcPct val="120000"/>
              </a:lnSpc>
            </a:pPr>
            <a:r>
              <a:rPr lang="en-US" sz="1800" dirty="0"/>
              <a:t>In between --&gt;  the box’s </a:t>
            </a:r>
            <a:r>
              <a:rPr lang="en-US" sz="1800" b="1" dirty="0"/>
              <a:t>contents</a:t>
            </a:r>
            <a:r>
              <a:rPr lang="en-US" sz="1800" dirty="0"/>
              <a:t>:</a:t>
            </a:r>
          </a:p>
          <a:p>
            <a:pPr>
              <a:lnSpc>
                <a:spcPct val="120000"/>
              </a:lnSpc>
            </a:pPr>
            <a:r>
              <a:rPr lang="en-US" sz="1800" dirty="0"/>
              <a:t>Inside the opening tag, set attributes using </a:t>
            </a:r>
            <a:r>
              <a:rPr lang="en-US" sz="1800" b="1" dirty="0"/>
              <a:t>attribute = “value” format. </a:t>
            </a:r>
          </a:p>
        </p:txBody>
      </p:sp>
      <p:sp>
        <p:nvSpPr>
          <p:cNvPr id="4" name="Text Placeholder 3">
            <a:extLst>
              <a:ext uri="{FF2B5EF4-FFF2-40B4-BE49-F238E27FC236}">
                <a16:creationId xmlns:a16="http://schemas.microsoft.com/office/drawing/2014/main" id="{A1A463B4-ACED-8209-417C-91CF7666655B}"/>
              </a:ext>
            </a:extLst>
          </p:cNvPr>
          <p:cNvSpPr>
            <a:spLocks noGrp="1"/>
          </p:cNvSpPr>
          <p:nvPr>
            <p:ph type="body" idx="2"/>
          </p:nvPr>
        </p:nvSpPr>
        <p:spPr>
          <a:xfrm>
            <a:off x="4933258" y="1068425"/>
            <a:ext cx="3999900" cy="3416400"/>
          </a:xfrm>
        </p:spPr>
        <p:txBody>
          <a:bodyPr>
            <a:noAutofit/>
          </a:bodyPr>
          <a:lstStyle/>
          <a:p>
            <a:pPr marL="139700" indent="0">
              <a:buNone/>
            </a:pPr>
            <a:r>
              <a:rPr lang="en-US" sz="2000" dirty="0"/>
              <a:t>In Shiny, we’d make the same </a:t>
            </a:r>
            <a:r>
              <a:rPr lang="en-US" sz="2000" b="1" dirty="0"/>
              <a:t>div</a:t>
            </a:r>
            <a:r>
              <a:rPr lang="en-US" sz="2000" dirty="0"/>
              <a:t> using R-like Shiny code:</a:t>
            </a:r>
          </a:p>
          <a:p>
            <a:pPr marL="139700" indent="0">
              <a:buNone/>
            </a:pPr>
            <a:endParaRPr lang="en-US" sz="1800" dirty="0"/>
          </a:p>
          <a:p>
            <a:pPr marL="139700" indent="0">
              <a:buNone/>
            </a:pPr>
            <a:r>
              <a:rPr kumimoji="0" lang="en-US" altLang="en-US" sz="2400" b="0" i="0" u="none" strike="noStrike" cap="none" normalizeH="0" baseline="0" dirty="0">
                <a:ln>
                  <a:noFill/>
                </a:ln>
                <a:solidFill>
                  <a:srgbClr val="FFA07A"/>
                </a:solidFill>
                <a:effectLst/>
                <a:latin typeface="inherit"/>
              </a:rPr>
              <a:t>div(</a:t>
            </a:r>
            <a:r>
              <a:rPr kumimoji="0" lang="en-US" altLang="en-US" sz="2400" b="0" i="0" u="none" strike="noStrike" cap="none" normalizeH="0" baseline="0" dirty="0">
                <a:ln>
                  <a:noFill/>
                </a:ln>
                <a:solidFill>
                  <a:srgbClr val="00B0F0"/>
                </a:solidFill>
                <a:effectLst/>
                <a:latin typeface="inherit"/>
              </a:rPr>
              <a:t>id</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FFA07A"/>
                </a:solidFill>
                <a:effectLst/>
                <a:latin typeface="inherit"/>
              </a:rPr>
              <a:t>=</a:t>
            </a:r>
            <a:r>
              <a:rPr kumimoji="0" lang="en-US" altLang="en-US" sz="2400" b="0" i="0" u="none" strike="noStrike" cap="none" normalizeH="0" baseline="0" dirty="0">
                <a:ln>
                  <a:noFill/>
                </a:ln>
                <a:solidFill>
                  <a:srgbClr val="F8F8F2"/>
                </a:solidFill>
                <a:effectLst/>
                <a:latin typeface="inherit"/>
              </a:rPr>
              <a:t> </a:t>
            </a:r>
            <a:r>
              <a:rPr kumimoji="0" lang="en-US" altLang="en-US" sz="2400" b="0" i="0" u="none" strike="noStrike" cap="none" normalizeH="0" baseline="0" dirty="0">
                <a:ln>
                  <a:noFill/>
                </a:ln>
                <a:solidFill>
                  <a:srgbClr val="ABE338"/>
                </a:solidFill>
                <a:effectLst/>
                <a:latin typeface="inherit"/>
              </a:rPr>
              <a:t>"my box"</a:t>
            </a:r>
            <a:r>
              <a:rPr kumimoji="0" lang="en-US" altLang="en-US" sz="2400" b="0" i="0" u="none" strike="noStrike" cap="none" normalizeH="0" baseline="0" dirty="0">
                <a:ln>
                  <a:noFill/>
                </a:ln>
                <a:solidFill>
                  <a:srgbClr val="0070C0"/>
                </a:solidFill>
                <a:effectLst/>
                <a:latin typeface="inherit"/>
              </a:rPr>
              <a:t>,</a:t>
            </a:r>
          </a:p>
          <a:p>
            <a:pPr marL="139700" indent="0">
              <a:buNone/>
            </a:pPr>
            <a:r>
              <a:rPr kumimoji="0" lang="en-US" altLang="en-US" sz="2400" b="0" i="0" u="none" strike="noStrike" cap="none" normalizeH="0" baseline="0" dirty="0">
                <a:ln>
                  <a:noFill/>
                </a:ln>
                <a:solidFill>
                  <a:srgbClr val="F8F8F2"/>
                </a:solidFill>
                <a:effectLst/>
                <a:latin typeface="Source Code Pro" panose="020B0509030403020204" pitchFamily="49" charset="0"/>
              </a:rPr>
              <a:t> </a:t>
            </a:r>
            <a:r>
              <a:rPr kumimoji="0" lang="en-US" altLang="en-US" sz="2400" b="0" i="0" u="none" strike="noStrike" cap="none" normalizeH="0" baseline="0" dirty="0">
                <a:ln>
                  <a:noFill/>
                </a:ln>
                <a:solidFill>
                  <a:srgbClr val="0070C0"/>
                </a:solidFill>
                <a:effectLst/>
                <a:latin typeface="inherit"/>
              </a:rPr>
              <a:t>"My box's contents“</a:t>
            </a:r>
          </a:p>
          <a:p>
            <a:pPr marL="139700" indent="0">
              <a:buNone/>
            </a:pPr>
            <a:r>
              <a:rPr kumimoji="0" lang="en-US" altLang="en-US" sz="2400" b="0" i="0" u="none" strike="noStrike" cap="none" normalizeH="0" baseline="0" dirty="0">
                <a:ln>
                  <a:noFill/>
                </a:ln>
                <a:solidFill>
                  <a:srgbClr val="FFA07A"/>
                </a:solidFill>
                <a:effectLst/>
                <a:latin typeface="inherit"/>
              </a:rPr>
              <a:t>)</a:t>
            </a:r>
          </a:p>
          <a:p>
            <a:pPr marL="139700" indent="0">
              <a:buNone/>
            </a:pP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139700" marR="0" lvl="0" indent="0" algn="l" defTabSz="914400" rtl="0" eaLnBrk="1" fontAlgn="auto" latinLnBrk="0" hangingPunct="1">
              <a:lnSpc>
                <a:spcPct val="115000"/>
              </a:lnSpc>
              <a:spcBef>
                <a:spcPts val="0"/>
              </a:spcBef>
              <a:spcAft>
                <a:spcPts val="0"/>
              </a:spcAft>
              <a:buClr>
                <a:srgbClr val="444444"/>
              </a:buClr>
              <a:buSzPts val="1400"/>
              <a:buNone/>
              <a:tabLst/>
              <a:defRPr/>
            </a:pPr>
            <a:r>
              <a:rPr kumimoji="0" lang="en-US" sz="1800" b="0" i="0" u="none" strike="noStrike" kern="0" cap="none" spc="0" normalizeH="0" baseline="0" noProof="0" dirty="0">
                <a:ln>
                  <a:noFill/>
                </a:ln>
                <a:solidFill>
                  <a:srgbClr val="444444"/>
                </a:solidFill>
                <a:effectLst/>
                <a:uLnTx/>
                <a:uFillTx/>
                <a:latin typeface="Source Sans Pro"/>
                <a:ea typeface="Source Sans Pro"/>
                <a:sym typeface="Source Sans Pro"/>
              </a:rPr>
              <a:t>Hopefully, you see this is </a:t>
            </a:r>
            <a:r>
              <a:rPr kumimoji="0" lang="en-US" sz="1800" b="0" i="1" u="none" strike="noStrike" kern="0" cap="none" spc="0" normalizeH="0" baseline="0" noProof="0" dirty="0">
                <a:ln>
                  <a:noFill/>
                </a:ln>
                <a:solidFill>
                  <a:srgbClr val="444444"/>
                </a:solidFill>
                <a:effectLst/>
                <a:uLnTx/>
                <a:uFillTx/>
                <a:latin typeface="Source Sans Pro"/>
                <a:ea typeface="Source Sans Pro"/>
                <a:sym typeface="Source Sans Pro"/>
              </a:rPr>
              <a:t>hardly</a:t>
            </a:r>
            <a:r>
              <a:rPr kumimoji="0" lang="en-US" sz="1800" b="0" i="0" u="none" strike="noStrike" kern="0" cap="none" spc="0" normalizeH="0" baseline="0" noProof="0" dirty="0">
                <a:ln>
                  <a:noFill/>
                </a:ln>
                <a:solidFill>
                  <a:srgbClr val="444444"/>
                </a:solidFill>
                <a:effectLst/>
                <a:uLnTx/>
                <a:uFillTx/>
                <a:latin typeface="Source Sans Pro"/>
                <a:ea typeface="Source Sans Pro"/>
                <a:sym typeface="Source Sans Pro"/>
              </a:rPr>
              <a:t> different from writing HTML!</a:t>
            </a:r>
            <a:endParaRPr kumimoji="0" lang="en-US" sz="1800" b="1" i="0" u="none" strike="noStrike" kern="0" cap="none" spc="0" normalizeH="0" baseline="0" noProof="0" dirty="0">
              <a:ln>
                <a:noFill/>
              </a:ln>
              <a:solidFill>
                <a:srgbClr val="444444"/>
              </a:solidFill>
              <a:effectLst/>
              <a:uLnTx/>
              <a:uFillTx/>
              <a:latin typeface="Source Sans Pro"/>
              <a:ea typeface="Source Sans Pro"/>
              <a:sym typeface="Source Sans Pro"/>
            </a:endParaRPr>
          </a:p>
        </p:txBody>
      </p:sp>
    </p:spTree>
    <p:extLst>
      <p:ext uri="{BB962C8B-B14F-4D97-AF65-F5344CB8AC3E}">
        <p14:creationId xmlns:p14="http://schemas.microsoft.com/office/powerpoint/2010/main" val="272278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up)">
                                      <p:cBhvr>
                                        <p:cTn id="12" dur="500"/>
                                        <p:tgtEl>
                                          <p:spTgt spid="2">
                                            <p:txEl>
                                              <p:pRg st="2" end="2"/>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up)">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wipe(up)">
                                      <p:cBhvr>
                                        <p:cTn id="45" dur="500"/>
                                        <p:tgtEl>
                                          <p:spTgt spid="4">
                                            <p:txEl>
                                              <p:pRg st="2" end="2"/>
                                            </p:txEl>
                                          </p:spTgt>
                                        </p:tgtEl>
                                      </p:cBhvr>
                                    </p:animEffect>
                                  </p:childTnLst>
                                </p:cTn>
                              </p:par>
                            </p:childTnLst>
                          </p:cTn>
                        </p:par>
                        <p:par>
                          <p:cTn id="46" fill="hold">
                            <p:stCondLst>
                              <p:cond delay="1000"/>
                            </p:stCondLst>
                            <p:childTnLst>
                              <p:par>
                                <p:cTn id="47" presetID="22" presetClass="entr" presetSubtype="1" fill="hold" nodeType="after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animEffect transition="in" filter="wipe(up)">
                                      <p:cBhvr>
                                        <p:cTn id="49" dur="500"/>
                                        <p:tgtEl>
                                          <p:spTgt spid="4">
                                            <p:txEl>
                                              <p:pRg st="3" end="3"/>
                                            </p:txEl>
                                          </p:spTgt>
                                        </p:tgtEl>
                                      </p:cBhvr>
                                    </p:animEffect>
                                  </p:childTnLst>
                                </p:cTn>
                              </p:par>
                            </p:childTnLst>
                          </p:cTn>
                        </p:par>
                        <p:par>
                          <p:cTn id="50" fill="hold">
                            <p:stCondLst>
                              <p:cond delay="1500"/>
                            </p:stCondLst>
                            <p:childTnLst>
                              <p:par>
                                <p:cTn id="51" presetID="22" presetClass="entr" presetSubtype="1" fill="hold" nodeType="after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animEffect transition="in" filter="wipe(up)">
                                      <p:cBhvr>
                                        <p:cTn id="53" dur="500"/>
                                        <p:tgtEl>
                                          <p:spTgt spid="4">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4DEE-6C2D-171E-935F-863AB17B6C42}"/>
              </a:ext>
            </a:extLst>
          </p:cNvPr>
          <p:cNvSpPr>
            <a:spLocks noGrp="1"/>
          </p:cNvSpPr>
          <p:nvPr>
            <p:ph type="title"/>
          </p:nvPr>
        </p:nvSpPr>
        <p:spPr/>
        <p:txBody>
          <a:bodyPr/>
          <a:lstStyle/>
          <a:p>
            <a:pPr algn="ctr"/>
            <a:r>
              <a:rPr lang="en-US" dirty="0"/>
              <a:t>You get a box, and you get a box, and…</a:t>
            </a:r>
          </a:p>
        </p:txBody>
      </p:sp>
      <p:pic>
        <p:nvPicPr>
          <p:cNvPr id="8" name="Picture 7">
            <a:extLst>
              <a:ext uri="{FF2B5EF4-FFF2-40B4-BE49-F238E27FC236}">
                <a16:creationId xmlns:a16="http://schemas.microsoft.com/office/drawing/2014/main" id="{0A6520BE-F80C-B273-3AAF-AF5137EB9316}"/>
              </a:ext>
            </a:extLst>
          </p:cNvPr>
          <p:cNvPicPr>
            <a:picLocks noChangeAspect="1"/>
          </p:cNvPicPr>
          <p:nvPr/>
        </p:nvPicPr>
        <p:blipFill>
          <a:blip r:embed="rId3"/>
          <a:stretch>
            <a:fillRect/>
          </a:stretch>
        </p:blipFill>
        <p:spPr>
          <a:xfrm>
            <a:off x="5727572" y="1068425"/>
            <a:ext cx="2478745" cy="3975346"/>
          </a:xfrm>
          <a:prstGeom prst="rect">
            <a:avLst/>
          </a:prstGeom>
        </p:spPr>
      </p:pic>
      <p:pic>
        <p:nvPicPr>
          <p:cNvPr id="12" name="Picture 11">
            <a:extLst>
              <a:ext uri="{FF2B5EF4-FFF2-40B4-BE49-F238E27FC236}">
                <a16:creationId xmlns:a16="http://schemas.microsoft.com/office/drawing/2014/main" id="{D80F7587-6ECF-9E19-9800-659DB6EDDCB1}"/>
              </a:ext>
            </a:extLst>
          </p:cNvPr>
          <p:cNvPicPr>
            <a:picLocks noChangeAspect="1"/>
          </p:cNvPicPr>
          <p:nvPr/>
        </p:nvPicPr>
        <p:blipFill>
          <a:blip r:embed="rId4"/>
          <a:stretch>
            <a:fillRect/>
          </a:stretch>
        </p:blipFill>
        <p:spPr>
          <a:xfrm>
            <a:off x="787257" y="1351532"/>
            <a:ext cx="4224755" cy="3409131"/>
          </a:xfrm>
          <a:prstGeom prst="rect">
            <a:avLst/>
          </a:prstGeom>
        </p:spPr>
      </p:pic>
      <p:pic>
        <p:nvPicPr>
          <p:cNvPr id="13" name="Picture 12">
            <a:extLst>
              <a:ext uri="{FF2B5EF4-FFF2-40B4-BE49-F238E27FC236}">
                <a16:creationId xmlns:a16="http://schemas.microsoft.com/office/drawing/2014/main" id="{16A9E1F8-588B-D28C-1FD9-520DAD203EA9}"/>
              </a:ext>
            </a:extLst>
          </p:cNvPr>
          <p:cNvPicPr>
            <a:picLocks noChangeAspect="1"/>
          </p:cNvPicPr>
          <p:nvPr/>
        </p:nvPicPr>
        <p:blipFill>
          <a:blip r:embed="rId5"/>
          <a:stretch>
            <a:fillRect/>
          </a:stretch>
        </p:blipFill>
        <p:spPr>
          <a:xfrm>
            <a:off x="2080284" y="1068425"/>
            <a:ext cx="4983431" cy="3916707"/>
          </a:xfrm>
          <a:prstGeom prst="rect">
            <a:avLst/>
          </a:prstGeom>
        </p:spPr>
      </p:pic>
    </p:spTree>
    <p:extLst>
      <p:ext uri="{BB962C8B-B14F-4D97-AF65-F5344CB8AC3E}">
        <p14:creationId xmlns:p14="http://schemas.microsoft.com/office/powerpoint/2010/main" val="409080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12F1-AB17-D750-8DF2-AAE980398704}"/>
              </a:ext>
            </a:extLst>
          </p:cNvPr>
          <p:cNvSpPr>
            <a:spLocks noGrp="1"/>
          </p:cNvSpPr>
          <p:nvPr>
            <p:ph type="title"/>
          </p:nvPr>
        </p:nvSpPr>
        <p:spPr/>
        <p:txBody>
          <a:bodyPr/>
          <a:lstStyle/>
          <a:p>
            <a:r>
              <a:rPr lang="en-US" dirty="0"/>
              <a:t>The head and the heart</a:t>
            </a:r>
          </a:p>
        </p:txBody>
      </p:sp>
      <p:sp>
        <p:nvSpPr>
          <p:cNvPr id="3" name="Text Placeholder 2">
            <a:extLst>
              <a:ext uri="{FF2B5EF4-FFF2-40B4-BE49-F238E27FC236}">
                <a16:creationId xmlns:a16="http://schemas.microsoft.com/office/drawing/2014/main" id="{12F85143-1645-2FCA-6B2E-FFF4CB1A9D24}"/>
              </a:ext>
            </a:extLst>
          </p:cNvPr>
          <p:cNvSpPr>
            <a:spLocks noGrp="1"/>
          </p:cNvSpPr>
          <p:nvPr>
            <p:ph type="body" idx="1"/>
          </p:nvPr>
        </p:nvSpPr>
        <p:spPr/>
        <p:txBody>
          <a:bodyPr/>
          <a:lstStyle/>
          <a:p>
            <a:r>
              <a:rPr lang="en-US" dirty="0"/>
              <a:t>Every webpage has an &lt;html&gt; box containing two boxes: the </a:t>
            </a:r>
            <a:r>
              <a:rPr lang="en-US" b="1" dirty="0"/>
              <a:t>head</a:t>
            </a:r>
            <a:r>
              <a:rPr lang="en-US" dirty="0"/>
              <a:t> and the </a:t>
            </a:r>
            <a:r>
              <a:rPr lang="en-US" b="1" dirty="0"/>
              <a:t>body</a:t>
            </a:r>
            <a:r>
              <a:rPr lang="en-US" dirty="0"/>
              <a:t>.</a:t>
            </a:r>
          </a:p>
          <a:p>
            <a:r>
              <a:rPr lang="en-US" dirty="0"/>
              <a:t>With one exception (the &lt;title&gt;), everything the user sees goes in the body. Shiny assumes </a:t>
            </a:r>
            <a:r>
              <a:rPr lang="en-US" i="1" dirty="0"/>
              <a:t>all</a:t>
            </a:r>
            <a:r>
              <a:rPr lang="en-US" dirty="0"/>
              <a:t> UI code goes there unless otherwise specified.</a:t>
            </a:r>
          </a:p>
          <a:p>
            <a:r>
              <a:rPr lang="en-US" dirty="0"/>
              <a:t>An exception: Linking to a CSS file:</a:t>
            </a:r>
          </a:p>
          <a:p>
            <a:pPr marL="139700" indent="0">
              <a:buNone/>
            </a:pPr>
            <a:endParaRPr lang="en-US" dirty="0"/>
          </a:p>
          <a:p>
            <a:pPr marL="139700" indent="0">
              <a:buNone/>
            </a:pPr>
            <a:r>
              <a:rPr kumimoji="0" lang="en-US" altLang="en-US" sz="2000" b="0" i="0" u="none" strike="noStrike" cap="none" normalizeH="0" baseline="0" dirty="0" err="1">
                <a:ln>
                  <a:noFill/>
                </a:ln>
                <a:solidFill>
                  <a:srgbClr val="0070C0"/>
                </a:solidFill>
                <a:effectLst/>
                <a:latin typeface="inherit"/>
              </a:rPr>
              <a:t>tags</a:t>
            </a:r>
            <a:r>
              <a:rPr kumimoji="0" lang="en-US" altLang="en-US" sz="2000" b="0" i="0" u="none" strike="noStrike" cap="none" normalizeH="0" baseline="0" dirty="0" err="1">
                <a:ln>
                  <a:noFill/>
                </a:ln>
                <a:solidFill>
                  <a:srgbClr val="ABE338"/>
                </a:solidFill>
                <a:effectLst/>
                <a:latin typeface="inherit"/>
              </a:rPr>
              <a:t>$</a:t>
            </a:r>
            <a:r>
              <a:rPr kumimoji="0" lang="en-US" altLang="en-US" sz="2000" b="0" i="0" u="none" strike="noStrike" cap="none" normalizeH="0" baseline="0" dirty="0" err="1">
                <a:ln>
                  <a:noFill/>
                </a:ln>
                <a:solidFill>
                  <a:srgbClr val="FFA07A"/>
                </a:solidFill>
                <a:effectLst/>
                <a:latin typeface="inherit"/>
              </a:rPr>
              <a:t>head</a:t>
            </a:r>
            <a:r>
              <a:rPr kumimoji="0" lang="en-US" altLang="en-US" sz="2000" b="0" i="0" u="none" strike="noStrike" cap="none" normalizeH="0" baseline="0" dirty="0">
                <a:ln>
                  <a:noFill/>
                </a:ln>
                <a:solidFill>
                  <a:srgbClr val="0070C0"/>
                </a:solidFill>
                <a:effectLst/>
                <a:latin typeface="inherit"/>
              </a:rPr>
              <a:t>(</a:t>
            </a:r>
            <a:endParaRPr lang="en-US" altLang="en-US" sz="2000" dirty="0">
              <a:solidFill>
                <a:srgbClr val="0070C0"/>
              </a:solidFill>
              <a:latin typeface="Source Code Pro" panose="020B0509030403020204" pitchFamily="49" charset="0"/>
            </a:endParaRPr>
          </a:p>
          <a:p>
            <a:pPr marL="139700" indent="0">
              <a:buNone/>
            </a:pPr>
            <a:r>
              <a:rPr lang="en-US" altLang="en-US" sz="2000" dirty="0">
                <a:solidFill>
                  <a:srgbClr val="0070C0"/>
                </a:solidFill>
                <a:latin typeface="inherit"/>
              </a:rPr>
              <a:t>   </a:t>
            </a:r>
            <a:r>
              <a:rPr kumimoji="0" lang="en-US" altLang="en-US" sz="2000" b="0" i="0" u="none" strike="noStrike" cap="none" normalizeH="0" baseline="0" dirty="0" err="1">
                <a:ln>
                  <a:noFill/>
                </a:ln>
                <a:solidFill>
                  <a:srgbClr val="0070C0"/>
                </a:solidFill>
                <a:effectLst/>
                <a:latin typeface="inherit"/>
              </a:rPr>
              <a:t>tags</a:t>
            </a:r>
            <a:r>
              <a:rPr kumimoji="0" lang="en-US" altLang="en-US" sz="2000" b="0" i="0" u="none" strike="noStrike" cap="none" normalizeH="0" baseline="0" dirty="0" err="1">
                <a:ln>
                  <a:noFill/>
                </a:ln>
                <a:solidFill>
                  <a:srgbClr val="ABE338"/>
                </a:solidFill>
                <a:effectLst/>
                <a:latin typeface="inherit"/>
              </a:rPr>
              <a:t>$</a:t>
            </a:r>
            <a:r>
              <a:rPr kumimoji="0" lang="en-US" altLang="en-US" sz="2000" b="0" i="0" u="none" strike="noStrike" cap="none" normalizeH="0" baseline="0" dirty="0" err="1">
                <a:ln>
                  <a:noFill/>
                </a:ln>
                <a:solidFill>
                  <a:srgbClr val="FFA07A"/>
                </a:solidFill>
                <a:effectLst/>
                <a:latin typeface="inherit"/>
              </a:rPr>
              <a:t>link</a:t>
            </a:r>
            <a:r>
              <a:rPr kumimoji="0" lang="en-US" altLang="en-US" sz="2000" b="0" i="0" u="none" strike="noStrike" cap="none" normalizeH="0" baseline="0" dirty="0">
                <a:ln>
                  <a:noFill/>
                </a:ln>
                <a:solidFill>
                  <a:srgbClr val="0070C0"/>
                </a:solidFill>
                <a:effectLst/>
                <a:latin typeface="inherit"/>
              </a:rPr>
              <a:t>(</a:t>
            </a:r>
          </a:p>
          <a:p>
            <a:pPr marL="139700" indent="0">
              <a:buNone/>
            </a:pPr>
            <a:r>
              <a:rPr kumimoji="0" lang="en-US" altLang="en-US" sz="2000" b="0" i="0" u="none" strike="noStrike" cap="none" normalizeH="0" baseline="0" dirty="0">
                <a:ln>
                  <a:noFill/>
                </a:ln>
                <a:solidFill>
                  <a:srgbClr val="00E0E0"/>
                </a:solidFill>
                <a:effectLst/>
                <a:latin typeface="inherit"/>
              </a:rPr>
              <a:t>      </a:t>
            </a:r>
            <a:r>
              <a:rPr kumimoji="0" lang="en-US" altLang="en-US" sz="2000" b="0" i="0" u="none" strike="noStrike" cap="none" normalizeH="0" baseline="0" dirty="0" err="1">
                <a:ln>
                  <a:noFill/>
                </a:ln>
                <a:solidFill>
                  <a:srgbClr val="C00000"/>
                </a:solidFill>
                <a:effectLst/>
                <a:latin typeface="inherit"/>
              </a:rPr>
              <a:t>href</a:t>
            </a:r>
            <a:r>
              <a:rPr kumimoji="0" lang="en-US" altLang="en-US" sz="2000" b="0" i="0" u="none" strike="noStrike" cap="none" normalizeH="0" baseline="0" dirty="0">
                <a:ln>
                  <a:noFill/>
                </a:ln>
                <a:solidFill>
                  <a:srgbClr val="00E0E0"/>
                </a:solidFill>
                <a:effectLst/>
                <a:latin typeface="inherit"/>
              </a:rPr>
              <a:t> =</a:t>
            </a:r>
            <a:r>
              <a:rPr kumimoji="0" lang="en-US" altLang="en-US" sz="2000" b="0" i="0" u="none" strike="noStrike" cap="none" normalizeH="0" baseline="0" dirty="0">
                <a:ln>
                  <a:noFill/>
                </a:ln>
                <a:solidFill>
                  <a:srgbClr val="F8F8F2"/>
                </a:solidFill>
                <a:effectLst/>
                <a:latin typeface="inherit"/>
              </a:rPr>
              <a:t> </a:t>
            </a:r>
            <a:r>
              <a:rPr kumimoji="0" lang="en-US" altLang="en-US" sz="2000" b="0" i="0" u="none" strike="noStrike" cap="none" normalizeH="0" baseline="0" dirty="0">
                <a:ln>
                  <a:noFill/>
                </a:ln>
                <a:solidFill>
                  <a:srgbClr val="7030A0"/>
                </a:solidFill>
                <a:effectLst/>
                <a:latin typeface="inherit"/>
              </a:rPr>
              <a:t>"styles.css"</a:t>
            </a:r>
            <a:r>
              <a:rPr kumimoji="0" lang="en-US" altLang="en-US" sz="2000" b="0" i="0" u="none" strike="noStrike" cap="none" normalizeH="0" baseline="0" dirty="0">
                <a:ln>
                  <a:noFill/>
                </a:ln>
                <a:solidFill>
                  <a:schemeClr val="bg2"/>
                </a:solidFill>
                <a:effectLst/>
                <a:latin typeface="inherit"/>
              </a:rPr>
              <a:t>,</a:t>
            </a:r>
            <a:r>
              <a:rPr kumimoji="0" lang="en-US" altLang="en-US" sz="2000" b="0" i="0" u="none" strike="noStrike" cap="none" normalizeH="0" baseline="0" dirty="0">
                <a:ln>
                  <a:noFill/>
                </a:ln>
                <a:solidFill>
                  <a:srgbClr val="7030A0"/>
                </a:solidFill>
                <a:effectLst/>
                <a:latin typeface="inherit"/>
              </a:rPr>
              <a:t> </a:t>
            </a:r>
          </a:p>
          <a:p>
            <a:pPr marL="139700" indent="0">
              <a:buNone/>
            </a:pPr>
            <a:r>
              <a:rPr lang="en-US" altLang="en-US" sz="2000" dirty="0">
                <a:solidFill>
                  <a:srgbClr val="F8F8F2"/>
                </a:solidFill>
                <a:latin typeface="inherit"/>
              </a:rPr>
              <a:t>      </a:t>
            </a:r>
            <a:r>
              <a:rPr kumimoji="0" lang="en-US" altLang="en-US" sz="2000" b="0" i="0" u="none" strike="noStrike" cap="none" normalizeH="0" baseline="0" dirty="0" err="1">
                <a:ln>
                  <a:noFill/>
                </a:ln>
                <a:solidFill>
                  <a:srgbClr val="C00000"/>
                </a:solidFill>
                <a:effectLst/>
                <a:latin typeface="inherit"/>
              </a:rPr>
              <a:t>rel</a:t>
            </a:r>
            <a:r>
              <a:rPr kumimoji="0" lang="en-US" altLang="en-US" sz="2000" b="0" i="0" u="none" strike="noStrike" cap="none" normalizeH="0" baseline="0" dirty="0">
                <a:ln>
                  <a:noFill/>
                </a:ln>
                <a:solidFill>
                  <a:srgbClr val="00E0E0"/>
                </a:solidFill>
                <a:effectLst/>
                <a:latin typeface="inherit"/>
              </a:rPr>
              <a:t> =</a:t>
            </a:r>
            <a:r>
              <a:rPr kumimoji="0" lang="en-US" altLang="en-US" sz="2000" b="0" i="0" u="none" strike="noStrike" cap="none" normalizeH="0" baseline="0" dirty="0">
                <a:ln>
                  <a:noFill/>
                </a:ln>
                <a:solidFill>
                  <a:srgbClr val="F8F8F2"/>
                </a:solidFill>
                <a:effectLst/>
                <a:latin typeface="inherit"/>
              </a:rPr>
              <a:t> </a:t>
            </a:r>
            <a:r>
              <a:rPr kumimoji="0" lang="en-US" altLang="en-US" sz="2000" b="0" i="0" u="none" strike="noStrike" cap="none" normalizeH="0" baseline="0" dirty="0">
                <a:ln>
                  <a:noFill/>
                </a:ln>
                <a:solidFill>
                  <a:srgbClr val="7030A0"/>
                </a:solidFill>
                <a:effectLst/>
                <a:latin typeface="inherit"/>
              </a:rPr>
              <a:t>"stylesheet“</a:t>
            </a:r>
          </a:p>
          <a:p>
            <a:pPr marL="139700" indent="0">
              <a:buNone/>
            </a:pPr>
            <a:r>
              <a:rPr kumimoji="0" lang="en-US" altLang="en-US" sz="2000" b="0" i="0" u="none" strike="noStrike" cap="none" normalizeH="0" baseline="0" dirty="0">
                <a:ln>
                  <a:noFill/>
                </a:ln>
                <a:solidFill>
                  <a:srgbClr val="0070C0"/>
                </a:solidFill>
                <a:effectLst/>
                <a:latin typeface="inherit"/>
              </a:rPr>
              <a:t>) )</a:t>
            </a:r>
            <a:r>
              <a:rPr kumimoji="0" lang="en-US" altLang="en-US" sz="1050" b="0" i="0" u="none" strike="noStrike" cap="none" normalizeH="0" baseline="0" dirty="0">
                <a:ln>
                  <a:noFill/>
                </a:ln>
                <a:solidFill>
                  <a:srgbClr val="0070C0"/>
                </a:solidFill>
                <a:effectLst/>
              </a:rPr>
              <a:t> </a:t>
            </a:r>
            <a:endParaRPr kumimoji="0" lang="en-US" altLang="en-US" sz="4400" b="0" i="0" u="none" strike="noStrike" cap="none" normalizeH="0" baseline="0" dirty="0">
              <a:ln>
                <a:noFill/>
              </a:ln>
              <a:solidFill>
                <a:srgbClr val="0070C0"/>
              </a:solidFill>
              <a:effectLst/>
              <a:latin typeface="Arial" panose="020B0604020202020204" pitchFamily="34" charset="0"/>
            </a:endParaRPr>
          </a:p>
          <a:p>
            <a:pPr marL="139700" indent="0">
              <a:buNone/>
            </a:pPr>
            <a:endParaRPr lang="en-US" dirty="0"/>
          </a:p>
        </p:txBody>
      </p:sp>
      <p:pic>
        <p:nvPicPr>
          <p:cNvPr id="5" name="Picture 4">
            <a:extLst>
              <a:ext uri="{FF2B5EF4-FFF2-40B4-BE49-F238E27FC236}">
                <a16:creationId xmlns:a16="http://schemas.microsoft.com/office/drawing/2014/main" id="{BA11A9AE-56CF-57FF-8B94-16311886F4C4}"/>
              </a:ext>
            </a:extLst>
          </p:cNvPr>
          <p:cNvPicPr>
            <a:picLocks noChangeAspect="1"/>
          </p:cNvPicPr>
          <p:nvPr/>
        </p:nvPicPr>
        <p:blipFill>
          <a:blip r:embed="rId3"/>
          <a:stretch>
            <a:fillRect/>
          </a:stretch>
        </p:blipFill>
        <p:spPr>
          <a:xfrm>
            <a:off x="4389072" y="1294063"/>
            <a:ext cx="4669238" cy="3133224"/>
          </a:xfrm>
          <a:prstGeom prst="rect">
            <a:avLst/>
          </a:prstGeom>
        </p:spPr>
      </p:pic>
      <p:sp>
        <p:nvSpPr>
          <p:cNvPr id="7" name="Oval 6">
            <a:extLst>
              <a:ext uri="{FF2B5EF4-FFF2-40B4-BE49-F238E27FC236}">
                <a16:creationId xmlns:a16="http://schemas.microsoft.com/office/drawing/2014/main" id="{C1EFEACB-D3FA-4729-C4B2-2E0CB3EEA233}"/>
              </a:ext>
            </a:extLst>
          </p:cNvPr>
          <p:cNvSpPr/>
          <p:nvPr/>
        </p:nvSpPr>
        <p:spPr>
          <a:xfrm>
            <a:off x="4661377" y="2860675"/>
            <a:ext cx="2557570" cy="501292"/>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4" name="Oval 3">
            <a:extLst>
              <a:ext uri="{FF2B5EF4-FFF2-40B4-BE49-F238E27FC236}">
                <a16:creationId xmlns:a16="http://schemas.microsoft.com/office/drawing/2014/main" id="{863FD2FC-1E41-C83E-9E91-F4A3D50D915F}"/>
              </a:ext>
            </a:extLst>
          </p:cNvPr>
          <p:cNvSpPr/>
          <p:nvPr/>
        </p:nvSpPr>
        <p:spPr>
          <a:xfrm>
            <a:off x="4389072" y="1693321"/>
            <a:ext cx="2105996" cy="785927"/>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6" name="Oval 5">
            <a:extLst>
              <a:ext uri="{FF2B5EF4-FFF2-40B4-BE49-F238E27FC236}">
                <a16:creationId xmlns:a16="http://schemas.microsoft.com/office/drawing/2014/main" id="{D94F32B8-BD79-6A6C-FF63-581FCD818117}"/>
              </a:ext>
            </a:extLst>
          </p:cNvPr>
          <p:cNvSpPr/>
          <p:nvPr/>
        </p:nvSpPr>
        <p:spPr>
          <a:xfrm>
            <a:off x="4311600" y="3446017"/>
            <a:ext cx="908791" cy="501293"/>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Tree>
    <p:extLst>
      <p:ext uri="{BB962C8B-B14F-4D97-AF65-F5344CB8AC3E}">
        <p14:creationId xmlns:p14="http://schemas.microsoft.com/office/powerpoint/2010/main" val="394323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up)">
                                      <p:cBhvr>
                                        <p:cTn id="31" dur="500"/>
                                        <p:tgtEl>
                                          <p:spTgt spid="3">
                                            <p:txEl>
                                              <p:pRg st="4" end="4"/>
                                            </p:txEl>
                                          </p:spTgt>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up)">
                                      <p:cBhvr>
                                        <p:cTn id="39" dur="500"/>
                                        <p:tgtEl>
                                          <p:spTgt spid="3">
                                            <p:txEl>
                                              <p:pRg st="6" end="6"/>
                                            </p:txEl>
                                          </p:spTgt>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up)">
                                      <p:cBhvr>
                                        <p:cTn id="43" dur="500"/>
                                        <p:tgtEl>
                                          <p:spTgt spid="3">
                                            <p:txEl>
                                              <p:pRg st="7" end="7"/>
                                            </p:txEl>
                                          </p:spTgt>
                                        </p:tgtEl>
                                      </p:cBhvr>
                                    </p:animEffect>
                                  </p:childTnLst>
                                </p:cTn>
                              </p:par>
                            </p:childTnLst>
                          </p:cTn>
                        </p:par>
                        <p:par>
                          <p:cTn id="44" fill="hold">
                            <p:stCondLst>
                              <p:cond delay="2000"/>
                            </p:stCondLst>
                            <p:childTnLst>
                              <p:par>
                                <p:cTn id="45" presetID="22" presetClass="entr" presetSubtype="1" fill="hold" grpId="0"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up)">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063DF-C904-8365-B366-AB5C66B5C906}"/>
              </a:ext>
            </a:extLst>
          </p:cNvPr>
          <p:cNvSpPr>
            <a:spLocks noGrp="1"/>
          </p:cNvSpPr>
          <p:nvPr>
            <p:ph type="title"/>
          </p:nvPr>
        </p:nvSpPr>
        <p:spPr/>
        <p:txBody>
          <a:bodyPr/>
          <a:lstStyle/>
          <a:p>
            <a:r>
              <a:rPr lang="en-US" dirty="0"/>
              <a:t>CSS and web design 101</a:t>
            </a:r>
          </a:p>
        </p:txBody>
      </p:sp>
    </p:spTree>
    <p:extLst>
      <p:ext uri="{BB962C8B-B14F-4D97-AF65-F5344CB8AC3E}">
        <p14:creationId xmlns:p14="http://schemas.microsoft.com/office/powerpoint/2010/main" val="533190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12F1-AB17-D750-8DF2-AAE980398704}"/>
              </a:ext>
            </a:extLst>
          </p:cNvPr>
          <p:cNvSpPr>
            <a:spLocks noGrp="1"/>
          </p:cNvSpPr>
          <p:nvPr>
            <p:ph type="title"/>
          </p:nvPr>
        </p:nvSpPr>
        <p:spPr/>
        <p:txBody>
          <a:bodyPr/>
          <a:lstStyle/>
          <a:p>
            <a:r>
              <a:rPr lang="en-US" dirty="0"/>
              <a:t>The 21</a:t>
            </a:r>
            <a:r>
              <a:rPr lang="en-US" baseline="30000" dirty="0"/>
              <a:t>st</a:t>
            </a:r>
            <a:r>
              <a:rPr lang="en-US" dirty="0"/>
              <a:t> Century Challenge</a:t>
            </a:r>
          </a:p>
        </p:txBody>
      </p:sp>
      <p:sp>
        <p:nvSpPr>
          <p:cNvPr id="3" name="Text Placeholder 2">
            <a:extLst>
              <a:ext uri="{FF2B5EF4-FFF2-40B4-BE49-F238E27FC236}">
                <a16:creationId xmlns:a16="http://schemas.microsoft.com/office/drawing/2014/main" id="{12F85143-1645-2FCA-6B2E-FFF4CB1A9D24}"/>
              </a:ext>
            </a:extLst>
          </p:cNvPr>
          <p:cNvSpPr>
            <a:spLocks noGrp="1"/>
          </p:cNvSpPr>
          <p:nvPr>
            <p:ph type="body" idx="1"/>
          </p:nvPr>
        </p:nvSpPr>
        <p:spPr/>
        <p:txBody>
          <a:bodyPr/>
          <a:lstStyle/>
          <a:p>
            <a:pPr>
              <a:lnSpc>
                <a:spcPct val="100000"/>
              </a:lnSpc>
            </a:pPr>
            <a:r>
              <a:rPr lang="en-US" sz="1600" dirty="0"/>
              <a:t>One challenge of 21</a:t>
            </a:r>
            <a:r>
              <a:rPr lang="en-US" sz="1600" baseline="30000" dirty="0"/>
              <a:t>st</a:t>
            </a:r>
            <a:r>
              <a:rPr lang="en-US" sz="1600" dirty="0"/>
              <a:t> Century web design: Users use a range of devices.</a:t>
            </a:r>
            <a:endParaRPr lang="en-US" sz="3200" dirty="0">
              <a:solidFill>
                <a:srgbClr val="0070C0"/>
              </a:solidFill>
              <a:latin typeface="Arial" panose="020B0604020202020204" pitchFamily="34" charset="0"/>
            </a:endParaRPr>
          </a:p>
          <a:p>
            <a:pPr lvl="1">
              <a:lnSpc>
                <a:spcPct val="100000"/>
              </a:lnSpc>
              <a:spcBef>
                <a:spcPts val="0"/>
              </a:spcBef>
            </a:pPr>
            <a:r>
              <a:rPr lang="en-US" sz="1400" dirty="0"/>
              <a:t>From smart watches to projectors!</a:t>
            </a:r>
          </a:p>
          <a:p>
            <a:pPr marL="914400" marR="0" lvl="1" indent="-304800" algn="l" defTabSz="914400" rtl="0" eaLnBrk="1" fontAlgn="auto" latinLnBrk="0" hangingPunct="1">
              <a:lnSpc>
                <a:spcPct val="100000"/>
              </a:lnSpc>
              <a:spcBef>
                <a:spcPts val="0"/>
              </a:spcBef>
              <a:spcAft>
                <a:spcPts val="0"/>
              </a:spcAft>
              <a:buClr>
                <a:srgbClr val="444444"/>
              </a:buClr>
              <a:buSzPts val="1200"/>
              <a:buFont typeface="Source Sans Pro"/>
              <a:buChar char="○"/>
              <a:tabLst/>
              <a:defRPr/>
            </a:pPr>
            <a:r>
              <a:rPr kumimoji="0" lang="en-US" sz="1400" b="0" i="0" u="none" strike="noStrike" kern="0" cap="none" spc="0" normalizeH="0" baseline="0" noProof="0" dirty="0">
                <a:ln>
                  <a:noFill/>
                </a:ln>
                <a:solidFill>
                  <a:srgbClr val="444444"/>
                </a:solidFill>
                <a:effectLst/>
                <a:uLnTx/>
                <a:uFillTx/>
                <a:latin typeface="Source Sans Pro"/>
                <a:ea typeface="Source Sans Pro"/>
                <a:sym typeface="Source Sans Pro"/>
              </a:rPr>
              <a:t>Several different browsers and OSs!</a:t>
            </a:r>
          </a:p>
          <a:p>
            <a:pPr>
              <a:lnSpc>
                <a:spcPct val="100000"/>
              </a:lnSpc>
            </a:pPr>
            <a:r>
              <a:rPr lang="en-US" sz="1600" dirty="0"/>
              <a:t>Must guide the selection of elements &amp; their “flow” on narrow/wide screens.</a:t>
            </a:r>
            <a:endParaRPr lang="en-US" sz="3200" dirty="0">
              <a:solidFill>
                <a:srgbClr val="0070C0"/>
              </a:solidFill>
              <a:latin typeface="Arial" panose="020B0604020202020204" pitchFamily="34" charset="0"/>
            </a:endParaRPr>
          </a:p>
          <a:p>
            <a:pPr>
              <a:lnSpc>
                <a:spcPct val="100000"/>
              </a:lnSpc>
            </a:pPr>
            <a:r>
              <a:rPr lang="en-US" sz="1600" dirty="0"/>
              <a:t>One paradigm: </a:t>
            </a:r>
            <a:r>
              <a:rPr lang="en-US" sz="1600" b="1" dirty="0"/>
              <a:t>Mobile-first design. </a:t>
            </a:r>
          </a:p>
          <a:p>
            <a:pPr lvl="1">
              <a:lnSpc>
                <a:spcPct val="100000"/>
              </a:lnSpc>
              <a:spcBef>
                <a:spcPts val="0"/>
              </a:spcBef>
            </a:pPr>
            <a:r>
              <a:rPr lang="en-US" dirty="0"/>
              <a:t>Order all elements logically and stack them vertically, giving each max screen width.</a:t>
            </a:r>
          </a:p>
          <a:p>
            <a:pPr lvl="1">
              <a:lnSpc>
                <a:spcPct val="100000"/>
              </a:lnSpc>
              <a:spcBef>
                <a:spcPts val="0"/>
              </a:spcBef>
            </a:pPr>
            <a:r>
              <a:rPr lang="en-US" sz="1400" dirty="0"/>
              <a:t>Then, re-arrange some into a grid/table or “paneled” layout if the screen width allows.</a:t>
            </a:r>
          </a:p>
        </p:txBody>
      </p:sp>
      <p:pic>
        <p:nvPicPr>
          <p:cNvPr id="4" name="Picture 3">
            <a:extLst>
              <a:ext uri="{FF2B5EF4-FFF2-40B4-BE49-F238E27FC236}">
                <a16:creationId xmlns:a16="http://schemas.microsoft.com/office/drawing/2014/main" id="{86260074-9C5B-2E11-27AE-92150E76DB22}"/>
              </a:ext>
            </a:extLst>
          </p:cNvPr>
          <p:cNvPicPr>
            <a:picLocks noChangeAspect="1"/>
          </p:cNvPicPr>
          <p:nvPr/>
        </p:nvPicPr>
        <p:blipFill>
          <a:blip r:embed="rId3"/>
          <a:stretch>
            <a:fillRect/>
          </a:stretch>
        </p:blipFill>
        <p:spPr>
          <a:xfrm>
            <a:off x="4311600" y="2046531"/>
            <a:ext cx="4759671" cy="2080730"/>
          </a:xfrm>
          <a:prstGeom prst="rect">
            <a:avLst/>
          </a:prstGeom>
        </p:spPr>
      </p:pic>
      <p:sp>
        <p:nvSpPr>
          <p:cNvPr id="5" name="Oval 4">
            <a:extLst>
              <a:ext uri="{FF2B5EF4-FFF2-40B4-BE49-F238E27FC236}">
                <a16:creationId xmlns:a16="http://schemas.microsoft.com/office/drawing/2014/main" id="{6BBB1478-79AA-430B-3D02-0F604981021F}"/>
              </a:ext>
            </a:extLst>
          </p:cNvPr>
          <p:cNvSpPr/>
          <p:nvPr/>
        </p:nvSpPr>
        <p:spPr>
          <a:xfrm>
            <a:off x="4401139" y="2210225"/>
            <a:ext cx="830737" cy="1300899"/>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6" name="Oval 5">
            <a:extLst>
              <a:ext uri="{FF2B5EF4-FFF2-40B4-BE49-F238E27FC236}">
                <a16:creationId xmlns:a16="http://schemas.microsoft.com/office/drawing/2014/main" id="{B2F7FB8E-6FD6-CDC0-9D5E-635680742FB1}"/>
              </a:ext>
            </a:extLst>
          </p:cNvPr>
          <p:cNvSpPr/>
          <p:nvPr/>
        </p:nvSpPr>
        <p:spPr>
          <a:xfrm>
            <a:off x="7522590" y="2571750"/>
            <a:ext cx="1206631" cy="718205"/>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Tree>
    <p:extLst>
      <p:ext uri="{BB962C8B-B14F-4D97-AF65-F5344CB8AC3E}">
        <p14:creationId xmlns:p14="http://schemas.microsoft.com/office/powerpoint/2010/main" val="337767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12F1-AB17-D750-8DF2-AAE980398704}"/>
              </a:ext>
            </a:extLst>
          </p:cNvPr>
          <p:cNvSpPr>
            <a:spLocks noGrp="1"/>
          </p:cNvSpPr>
          <p:nvPr>
            <p:ph type="title"/>
          </p:nvPr>
        </p:nvSpPr>
        <p:spPr/>
        <p:txBody>
          <a:bodyPr/>
          <a:lstStyle/>
          <a:p>
            <a:r>
              <a:rPr lang="en-US" dirty="0"/>
              <a:t>Shiny goes with the flow</a:t>
            </a:r>
          </a:p>
        </p:txBody>
      </p:sp>
      <p:sp>
        <p:nvSpPr>
          <p:cNvPr id="3" name="Text Placeholder 2">
            <a:extLst>
              <a:ext uri="{FF2B5EF4-FFF2-40B4-BE49-F238E27FC236}">
                <a16:creationId xmlns:a16="http://schemas.microsoft.com/office/drawing/2014/main" id="{12F85143-1645-2FCA-6B2E-FFF4CB1A9D24}"/>
              </a:ext>
            </a:extLst>
          </p:cNvPr>
          <p:cNvSpPr>
            <a:spLocks noGrp="1"/>
          </p:cNvSpPr>
          <p:nvPr>
            <p:ph type="body" idx="1"/>
          </p:nvPr>
        </p:nvSpPr>
        <p:spPr>
          <a:xfrm>
            <a:off x="324646" y="1457275"/>
            <a:ext cx="3999900" cy="3416400"/>
          </a:xfrm>
        </p:spPr>
        <p:txBody>
          <a:bodyPr/>
          <a:lstStyle/>
          <a:p>
            <a:pPr>
              <a:lnSpc>
                <a:spcPct val="100000"/>
              </a:lnSpc>
            </a:pPr>
            <a:r>
              <a:rPr lang="en-US" sz="1600" dirty="0" err="1"/>
              <a:t>Shiny’s</a:t>
            </a:r>
            <a:r>
              <a:rPr lang="en-US" sz="1600" dirty="0"/>
              <a:t> custom HTML boxes include fluid*() functions like </a:t>
            </a:r>
            <a:r>
              <a:rPr lang="en-US" sz="1600" dirty="0" err="1"/>
              <a:t>fluidPage</a:t>
            </a:r>
            <a:r>
              <a:rPr lang="en-US" sz="1600" dirty="0"/>
              <a:t>() and </a:t>
            </a:r>
            <a:r>
              <a:rPr lang="en-US" sz="1600" dirty="0" err="1"/>
              <a:t>fluidRow</a:t>
            </a:r>
            <a:r>
              <a:rPr lang="en-US" sz="1600" dirty="0"/>
              <a:t>() .</a:t>
            </a:r>
          </a:p>
          <a:p>
            <a:pPr lvl="1">
              <a:lnSpc>
                <a:spcPct val="100000"/>
              </a:lnSpc>
              <a:spcBef>
                <a:spcPts val="0"/>
              </a:spcBef>
            </a:pPr>
            <a:r>
              <a:rPr lang="en-US" sz="1400" dirty="0"/>
              <a:t>These expand/contract to fit contents.</a:t>
            </a:r>
          </a:p>
          <a:p>
            <a:pPr lvl="1">
              <a:lnSpc>
                <a:spcPct val="100000"/>
              </a:lnSpc>
              <a:spcBef>
                <a:spcPts val="0"/>
              </a:spcBef>
            </a:pPr>
            <a:r>
              <a:rPr lang="en-US" sz="1400" dirty="0"/>
              <a:t>They divide your page into “tables” of rows and columns that stack or slot side-by-side automatically according to screen width.</a:t>
            </a:r>
          </a:p>
          <a:p>
            <a:pPr>
              <a:lnSpc>
                <a:spcPct val="100000"/>
              </a:lnSpc>
            </a:pPr>
            <a:r>
              <a:rPr lang="en-US" sz="1600" dirty="0" err="1"/>
              <a:t>Shiny’s</a:t>
            </a:r>
            <a:r>
              <a:rPr lang="en-US" sz="1600" dirty="0"/>
              <a:t> custom HTML boxes also include *Layout() functions like </a:t>
            </a:r>
            <a:r>
              <a:rPr lang="en-US" sz="1600" dirty="0" err="1"/>
              <a:t>splitLayout</a:t>
            </a:r>
            <a:r>
              <a:rPr lang="en-US" sz="1600" dirty="0"/>
              <a:t>().</a:t>
            </a:r>
          </a:p>
          <a:p>
            <a:pPr lvl="1">
              <a:lnSpc>
                <a:spcPct val="100000"/>
              </a:lnSpc>
              <a:spcBef>
                <a:spcPts val="0"/>
              </a:spcBef>
            </a:pPr>
            <a:r>
              <a:rPr lang="en-US" sz="1400" dirty="0"/>
              <a:t>These </a:t>
            </a:r>
            <a:r>
              <a:rPr lang="en-US" sz="1400" i="1" dirty="0"/>
              <a:t>force</a:t>
            </a:r>
            <a:r>
              <a:rPr lang="en-US" sz="1400" dirty="0"/>
              <a:t> certain layouts regardless of the screen size.</a:t>
            </a:r>
          </a:p>
        </p:txBody>
      </p:sp>
      <p:pic>
        <p:nvPicPr>
          <p:cNvPr id="6" name="Picture 5">
            <a:extLst>
              <a:ext uri="{FF2B5EF4-FFF2-40B4-BE49-F238E27FC236}">
                <a16:creationId xmlns:a16="http://schemas.microsoft.com/office/drawing/2014/main" id="{AE4768FC-8EA1-B8C8-2B0F-42B684B273DA}"/>
              </a:ext>
            </a:extLst>
          </p:cNvPr>
          <p:cNvPicPr>
            <a:picLocks noChangeAspect="1"/>
          </p:cNvPicPr>
          <p:nvPr/>
        </p:nvPicPr>
        <p:blipFill>
          <a:blip r:embed="rId3"/>
          <a:stretch>
            <a:fillRect/>
          </a:stretch>
        </p:blipFill>
        <p:spPr>
          <a:xfrm>
            <a:off x="4695728" y="1756798"/>
            <a:ext cx="4136572" cy="2052128"/>
          </a:xfrm>
          <a:prstGeom prst="rect">
            <a:avLst/>
          </a:prstGeom>
        </p:spPr>
      </p:pic>
      <p:sp>
        <p:nvSpPr>
          <p:cNvPr id="7" name="Oval 6">
            <a:extLst>
              <a:ext uri="{FF2B5EF4-FFF2-40B4-BE49-F238E27FC236}">
                <a16:creationId xmlns:a16="http://schemas.microsoft.com/office/drawing/2014/main" id="{75E85393-26F6-F898-34D8-A1D0A8B601BF}"/>
              </a:ext>
            </a:extLst>
          </p:cNvPr>
          <p:cNvSpPr/>
          <p:nvPr/>
        </p:nvSpPr>
        <p:spPr>
          <a:xfrm>
            <a:off x="4448273" y="1606910"/>
            <a:ext cx="1763991" cy="1277692"/>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4" name="Oval 3">
            <a:extLst>
              <a:ext uri="{FF2B5EF4-FFF2-40B4-BE49-F238E27FC236}">
                <a16:creationId xmlns:a16="http://schemas.microsoft.com/office/drawing/2014/main" id="{6DD996E1-F6A0-CAB6-1C06-BEBC6DC38C71}"/>
              </a:ext>
            </a:extLst>
          </p:cNvPr>
          <p:cNvSpPr/>
          <p:nvPr/>
        </p:nvSpPr>
        <p:spPr>
          <a:xfrm>
            <a:off x="7221324" y="1606910"/>
            <a:ext cx="1763991" cy="1277692"/>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Tree>
    <p:extLst>
      <p:ext uri="{BB962C8B-B14F-4D97-AF65-F5344CB8AC3E}">
        <p14:creationId xmlns:p14="http://schemas.microsoft.com/office/powerpoint/2010/main" val="226056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A4721D-8420-22B3-1F7B-BFB1AA45BC87}"/>
              </a:ext>
            </a:extLst>
          </p:cNvPr>
          <p:cNvSpPr>
            <a:spLocks noGrp="1"/>
          </p:cNvSpPr>
          <p:nvPr>
            <p:ph type="title"/>
          </p:nvPr>
        </p:nvSpPr>
        <p:spPr/>
        <p:txBody>
          <a:bodyPr/>
          <a:lstStyle/>
          <a:p>
            <a:r>
              <a:rPr lang="en-US" dirty="0"/>
              <a:t>Jump-starting our UI!</a:t>
            </a:r>
          </a:p>
        </p:txBody>
      </p:sp>
      <p:sp>
        <p:nvSpPr>
          <p:cNvPr id="6" name="Text Placeholder 5">
            <a:extLst>
              <a:ext uri="{FF2B5EF4-FFF2-40B4-BE49-F238E27FC236}">
                <a16:creationId xmlns:a16="http://schemas.microsoft.com/office/drawing/2014/main" id="{D6650493-FFE2-3C11-D158-B7B35E17555F}"/>
              </a:ext>
            </a:extLst>
          </p:cNvPr>
          <p:cNvSpPr>
            <a:spLocks noGrp="1"/>
          </p:cNvSpPr>
          <p:nvPr>
            <p:ph type="body" idx="1"/>
          </p:nvPr>
        </p:nvSpPr>
        <p:spPr/>
        <p:txBody>
          <a:bodyPr>
            <a:normAutofit/>
          </a:bodyPr>
          <a:lstStyle/>
          <a:p>
            <a:pPr>
              <a:lnSpc>
                <a:spcPct val="120000"/>
              </a:lnSpc>
            </a:pPr>
            <a:r>
              <a:rPr lang="en-US" dirty="0"/>
              <a:t>Let’s add some </a:t>
            </a:r>
            <a:r>
              <a:rPr lang="en-US" i="1" dirty="0"/>
              <a:t>basic</a:t>
            </a:r>
            <a:r>
              <a:rPr lang="en-US" dirty="0"/>
              <a:t> structure to our app:</a:t>
            </a:r>
          </a:p>
          <a:p>
            <a:pPr lvl="1">
              <a:lnSpc>
                <a:spcPct val="120000"/>
              </a:lnSpc>
              <a:spcBef>
                <a:spcPts val="0"/>
              </a:spcBef>
            </a:pPr>
            <a:r>
              <a:rPr lang="en-US" dirty="0"/>
              <a:t>A header using h1()</a:t>
            </a:r>
          </a:p>
          <a:p>
            <a:pPr lvl="1">
              <a:lnSpc>
                <a:spcPct val="120000"/>
              </a:lnSpc>
              <a:spcBef>
                <a:spcPts val="0"/>
              </a:spcBef>
            </a:pPr>
            <a:r>
              <a:rPr lang="en-US" dirty="0"/>
              <a:t>One </a:t>
            </a:r>
            <a:r>
              <a:rPr lang="en-US" dirty="0" err="1"/>
              <a:t>fluidRow</a:t>
            </a:r>
            <a:r>
              <a:rPr lang="en-US" dirty="0"/>
              <a:t>() divided into two cells via column()s: </a:t>
            </a:r>
          </a:p>
          <a:p>
            <a:pPr lvl="2">
              <a:lnSpc>
                <a:spcPct val="120000"/>
              </a:lnSpc>
              <a:spcBef>
                <a:spcPts val="0"/>
              </a:spcBef>
            </a:pPr>
            <a:r>
              <a:rPr lang="en-US" dirty="0"/>
              <a:t>A side panel (1/3</a:t>
            </a:r>
            <a:r>
              <a:rPr lang="en-US" baseline="30000" dirty="0"/>
              <a:t>rd</a:t>
            </a:r>
            <a:r>
              <a:rPr lang="en-US" dirty="0"/>
              <a:t> of screen width) and a main panel (2/3rds of screen width) for a “sidebar layout” on wide screens.</a:t>
            </a:r>
          </a:p>
          <a:p>
            <a:pPr lvl="2">
              <a:lnSpc>
                <a:spcPct val="120000"/>
              </a:lnSpc>
              <a:spcBef>
                <a:spcPts val="0"/>
              </a:spcBef>
            </a:pPr>
            <a:r>
              <a:rPr lang="en-US" dirty="0"/>
              <a:t>On narrow screens, the side panel will shift to first, with the main panel below it. That’s automatic mobile-first design!</a:t>
            </a:r>
          </a:p>
          <a:p>
            <a:pPr lvl="1">
              <a:lnSpc>
                <a:spcPct val="120000"/>
              </a:lnSpc>
              <a:spcBef>
                <a:spcPts val="0"/>
              </a:spcBef>
            </a:pPr>
            <a:r>
              <a:rPr lang="en-US" dirty="0"/>
              <a:t>A footer(). </a:t>
            </a:r>
          </a:p>
        </p:txBody>
      </p:sp>
    </p:spTree>
    <p:extLst>
      <p:ext uri="{BB962C8B-B14F-4D97-AF65-F5344CB8AC3E}">
        <p14:creationId xmlns:p14="http://schemas.microsoft.com/office/powerpoint/2010/main" val="402183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D614-AC70-88E4-C627-1CC26B1F25C0}"/>
              </a:ext>
            </a:extLst>
          </p:cNvPr>
          <p:cNvSpPr>
            <a:spLocks noGrp="1"/>
          </p:cNvSpPr>
          <p:nvPr>
            <p:ph type="title"/>
          </p:nvPr>
        </p:nvSpPr>
        <p:spPr/>
        <p:txBody>
          <a:bodyPr/>
          <a:lstStyle/>
          <a:p>
            <a:r>
              <a:rPr lang="en-US" dirty="0"/>
              <a:t>Why CSS?</a:t>
            </a:r>
          </a:p>
        </p:txBody>
      </p:sp>
      <p:sp>
        <p:nvSpPr>
          <p:cNvPr id="3" name="Text Placeholder 2">
            <a:extLst>
              <a:ext uri="{FF2B5EF4-FFF2-40B4-BE49-F238E27FC236}">
                <a16:creationId xmlns:a16="http://schemas.microsoft.com/office/drawing/2014/main" id="{49A2B7E7-061A-FC43-691F-9A28F9D88EEA}"/>
              </a:ext>
            </a:extLst>
          </p:cNvPr>
          <p:cNvSpPr>
            <a:spLocks noGrp="1"/>
          </p:cNvSpPr>
          <p:nvPr>
            <p:ph type="body" idx="1"/>
          </p:nvPr>
        </p:nvSpPr>
        <p:spPr/>
        <p:txBody>
          <a:bodyPr/>
          <a:lstStyle/>
          <a:p>
            <a:pPr>
              <a:lnSpc>
                <a:spcPct val="100000"/>
              </a:lnSpc>
            </a:pPr>
            <a:r>
              <a:rPr lang="en-US" dirty="0"/>
              <a:t>…The app looks dull…</a:t>
            </a:r>
            <a:r>
              <a:rPr lang="en-US" dirty="0" err="1"/>
              <a:t>Shiny’s</a:t>
            </a:r>
            <a:r>
              <a:rPr lang="en-US" dirty="0"/>
              <a:t> default CSS is very bland!</a:t>
            </a:r>
          </a:p>
          <a:p>
            <a:pPr>
              <a:lnSpc>
                <a:spcPct val="100000"/>
              </a:lnSpc>
            </a:pPr>
            <a:r>
              <a:rPr lang="en-US" dirty="0"/>
              <a:t>If we want our app to be </a:t>
            </a:r>
            <a:r>
              <a:rPr lang="en-US" i="1" dirty="0"/>
              <a:t>pretty</a:t>
            </a:r>
            <a:r>
              <a:rPr lang="en-US" dirty="0"/>
              <a:t>, we must add </a:t>
            </a:r>
            <a:r>
              <a:rPr lang="en-US" i="1" dirty="0"/>
              <a:t>some</a:t>
            </a:r>
            <a:r>
              <a:rPr lang="en-US" dirty="0"/>
              <a:t> CSS code.</a:t>
            </a:r>
          </a:p>
          <a:p>
            <a:pPr>
              <a:lnSpc>
                <a:spcPct val="100000"/>
              </a:lnSpc>
            </a:pPr>
            <a:r>
              <a:rPr lang="en-US" dirty="0"/>
              <a:t>CSS is also </a:t>
            </a:r>
            <a:r>
              <a:rPr lang="en-US" i="1" dirty="0"/>
              <a:t>not</a:t>
            </a:r>
            <a:r>
              <a:rPr lang="en-US" dirty="0"/>
              <a:t> a </a:t>
            </a:r>
            <a:r>
              <a:rPr lang="en-US" b="1" dirty="0"/>
              <a:t>scripting language</a:t>
            </a:r>
            <a:r>
              <a:rPr lang="en-US" dirty="0"/>
              <a:t>. </a:t>
            </a:r>
            <a:r>
              <a:rPr lang="en-US" i="1" dirty="0"/>
              <a:t>All</a:t>
            </a:r>
            <a:r>
              <a:rPr lang="en-US" dirty="0"/>
              <a:t> it does is tell a browser </a:t>
            </a:r>
            <a:r>
              <a:rPr lang="en-US" i="1" dirty="0"/>
              <a:t>how</a:t>
            </a:r>
            <a:r>
              <a:rPr lang="en-US" dirty="0"/>
              <a:t> to display each UI box or contents.</a:t>
            </a:r>
          </a:p>
          <a:p>
            <a:pPr lvl="1">
              <a:lnSpc>
                <a:spcPct val="100000"/>
              </a:lnSpc>
              <a:spcBef>
                <a:spcPts val="0"/>
              </a:spcBef>
            </a:pPr>
            <a:r>
              <a:rPr lang="en-US" dirty="0"/>
              <a:t>Color, font, border, size, animation, alignment, etc.</a:t>
            </a:r>
          </a:p>
        </p:txBody>
      </p:sp>
    </p:spTree>
    <p:extLst>
      <p:ext uri="{BB962C8B-B14F-4D97-AF65-F5344CB8AC3E}">
        <p14:creationId xmlns:p14="http://schemas.microsoft.com/office/powerpoint/2010/main" val="143541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Workshop overview</a:t>
            </a:r>
            <a:endParaRPr dirty="0"/>
          </a:p>
        </p:txBody>
      </p:sp>
      <p:sp>
        <p:nvSpPr>
          <p:cNvPr id="76" name="Google Shape;7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ct val="100000"/>
              <a:buChar char="●"/>
            </a:pPr>
            <a:r>
              <a:rPr lang="en" sz="2012" b="1" dirty="0"/>
              <a:t>Intention</a:t>
            </a:r>
            <a:r>
              <a:rPr lang="en" sz="2012" dirty="0"/>
              <a:t>: Cover web development basics and project setup (Hour 1), Shiny core concepts (Hour 2), and complex interactive elements (Hour 3). </a:t>
            </a:r>
          </a:p>
          <a:p>
            <a:pPr marL="457200" lvl="0" indent="-336550" algn="l" rtl="0">
              <a:spcBef>
                <a:spcPts val="0"/>
              </a:spcBef>
              <a:spcAft>
                <a:spcPts val="0"/>
              </a:spcAft>
              <a:buSzPct val="100000"/>
              <a:buChar char="●"/>
            </a:pPr>
            <a:r>
              <a:rPr lang="en" sz="2012" i="1" dirty="0"/>
              <a:t>…But we’ll get to what we get to! </a:t>
            </a:r>
            <a:r>
              <a:rPr lang="en" sz="2000" dirty="0"/>
              <a:t>We’ll take 5-minute breaks at 9:55 and 10:55 and end at 12:00 no matter what.</a:t>
            </a:r>
            <a:endParaRPr sz="2000" dirty="0"/>
          </a:p>
          <a:p>
            <a:pPr marL="457200" lvl="0" indent="-336550" algn="l" rtl="0">
              <a:spcBef>
                <a:spcPts val="0"/>
              </a:spcBef>
              <a:spcAft>
                <a:spcPts val="0"/>
              </a:spcAft>
              <a:buSzPct val="100000"/>
              <a:buChar char="●"/>
            </a:pPr>
            <a:r>
              <a:rPr lang="en" sz="2000" b="1" dirty="0"/>
              <a:t>With the exception of some of the first hour, this’ll be a live-coding workshop—we’ll </a:t>
            </a:r>
            <a:r>
              <a:rPr lang="en-US" sz="2000" b="1" dirty="0"/>
              <a:t>code together in real time!</a:t>
            </a:r>
            <a:endParaRPr sz="2000" b="1" dirty="0"/>
          </a:p>
          <a:p>
            <a:pPr marL="457200" lvl="0" indent="-336550" algn="l" rtl="0">
              <a:spcBef>
                <a:spcPts val="0"/>
              </a:spcBef>
              <a:spcAft>
                <a:spcPts val="0"/>
              </a:spcAft>
              <a:buClr>
                <a:srgbClr val="9900FF"/>
              </a:buClr>
              <a:buSzPct val="100000"/>
              <a:buChar char="●"/>
            </a:pPr>
            <a:r>
              <a:rPr lang="en" sz="2000" dirty="0">
                <a:solidFill>
                  <a:schemeClr val="tx1">
                    <a:lumMod val="60000"/>
                    <a:lumOff val="40000"/>
                  </a:schemeClr>
                </a:solidFill>
              </a:rPr>
              <a:t>Ask questions!!!</a:t>
            </a:r>
            <a:endParaRPr sz="2000" dirty="0">
              <a:solidFill>
                <a:schemeClr val="tx1">
                  <a:lumMod val="60000"/>
                  <a:lumOff val="40000"/>
                </a:schemeClr>
              </a:solidFill>
            </a:endParaRPr>
          </a:p>
          <a:p>
            <a:pPr marL="914400" lvl="1" indent="-336550" algn="l" rtl="0">
              <a:spcBef>
                <a:spcPts val="0"/>
              </a:spcBef>
              <a:spcAft>
                <a:spcPts val="0"/>
              </a:spcAft>
              <a:buSzPct val="100000"/>
              <a:buChar char="○"/>
            </a:pPr>
            <a:r>
              <a:rPr lang="en" dirty="0">
                <a:solidFill>
                  <a:schemeClr val="tx1">
                    <a:lumMod val="60000"/>
                    <a:lumOff val="40000"/>
                  </a:schemeClr>
                </a:solidFill>
              </a:rPr>
              <a:t>Raise your hand, put a post-it on your laptop, or wave down a helper.</a:t>
            </a:r>
          </a:p>
          <a:p>
            <a:pPr indent="-336550">
              <a:buSzPct val="100000"/>
              <a:buChar char="○"/>
            </a:pPr>
            <a:r>
              <a:rPr lang="en" dirty="0"/>
              <a:t>Restrooms: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txEl>
                                              <p:pRg st="4" end="4"/>
                                            </p:txEl>
                                          </p:spTgt>
                                        </p:tgtEl>
                                        <p:attrNameLst>
                                          <p:attrName>style.visibility</p:attrName>
                                        </p:attrNameLst>
                                      </p:cBhvr>
                                      <p:to>
                                        <p:strVal val="visible"/>
                                      </p:to>
                                    </p:set>
                                    <p:animEffect transition="in" filter="fade">
                                      <p:cBhvr>
                                        <p:cTn id="25" dur="500"/>
                                        <p:tgtEl>
                                          <p:spTgt spid="7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6">
                                            <p:txEl>
                                              <p:pRg st="5" end="5"/>
                                            </p:txEl>
                                          </p:spTgt>
                                        </p:tgtEl>
                                        <p:attrNameLst>
                                          <p:attrName>style.visibility</p:attrName>
                                        </p:attrNameLst>
                                      </p:cBhvr>
                                      <p:to>
                                        <p:strVal val="visible"/>
                                      </p:to>
                                    </p:set>
                                    <p:animEffect transition="in" filter="fade">
                                      <p:cBhvr>
                                        <p:cTn id="30" dur="500"/>
                                        <p:tgtEl>
                                          <p:spTgt spid="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3B35-3B49-23CD-28CC-C211E210D480}"/>
              </a:ext>
            </a:extLst>
          </p:cNvPr>
          <p:cNvSpPr>
            <a:spLocks noGrp="1"/>
          </p:cNvSpPr>
          <p:nvPr>
            <p:ph type="title"/>
          </p:nvPr>
        </p:nvSpPr>
        <p:spPr/>
        <p:txBody>
          <a:bodyPr/>
          <a:lstStyle/>
          <a:p>
            <a:r>
              <a:rPr lang="en-US" dirty="0"/>
              <a:t>The Rules of CSS</a:t>
            </a:r>
          </a:p>
        </p:txBody>
      </p:sp>
      <p:sp>
        <p:nvSpPr>
          <p:cNvPr id="3" name="Text Placeholder 2">
            <a:extLst>
              <a:ext uri="{FF2B5EF4-FFF2-40B4-BE49-F238E27FC236}">
                <a16:creationId xmlns:a16="http://schemas.microsoft.com/office/drawing/2014/main" id="{CF60CD28-0635-8E26-E52B-7FD18AD302E9}"/>
              </a:ext>
            </a:extLst>
          </p:cNvPr>
          <p:cNvSpPr>
            <a:spLocks noGrp="1"/>
          </p:cNvSpPr>
          <p:nvPr>
            <p:ph type="body" idx="1"/>
          </p:nvPr>
        </p:nvSpPr>
        <p:spPr/>
        <p:txBody>
          <a:bodyPr/>
          <a:lstStyle/>
          <a:p>
            <a:pPr>
              <a:lnSpc>
                <a:spcPct val="100000"/>
              </a:lnSpc>
            </a:pPr>
            <a:r>
              <a:rPr lang="en-US" dirty="0"/>
              <a:t>CSS’s commands are called </a:t>
            </a:r>
            <a:r>
              <a:rPr lang="en-US" b="1" dirty="0"/>
              <a:t>rules</a:t>
            </a:r>
            <a:r>
              <a:rPr lang="en-US" dirty="0"/>
              <a:t>. Rules have two parts:</a:t>
            </a:r>
          </a:p>
          <a:p>
            <a:pPr>
              <a:lnSpc>
                <a:spcPct val="100000"/>
              </a:lnSpc>
            </a:pPr>
            <a:r>
              <a:rPr lang="en-US" b="1" dirty="0"/>
              <a:t>Selector</a:t>
            </a:r>
          </a:p>
          <a:p>
            <a:pPr lvl="1">
              <a:lnSpc>
                <a:spcPct val="100000"/>
              </a:lnSpc>
              <a:spcBef>
                <a:spcPts val="0"/>
              </a:spcBef>
            </a:pPr>
            <a:r>
              <a:rPr lang="en-US" dirty="0"/>
              <a:t>This targets (or selects) one or more elements for styling.</a:t>
            </a:r>
          </a:p>
          <a:p>
            <a:pPr>
              <a:lnSpc>
                <a:spcPct val="100000"/>
              </a:lnSpc>
            </a:pPr>
            <a:r>
              <a:rPr lang="en-US" b="1" dirty="0"/>
              <a:t>Declaration block </a:t>
            </a:r>
            <a:r>
              <a:rPr lang="en-US" dirty="0"/>
              <a:t>(inside of braces { })</a:t>
            </a:r>
          </a:p>
          <a:p>
            <a:pPr lvl="1">
              <a:lnSpc>
                <a:spcPct val="100000"/>
              </a:lnSpc>
              <a:spcBef>
                <a:spcPts val="0"/>
              </a:spcBef>
            </a:pPr>
            <a:r>
              <a:rPr lang="en-US" dirty="0"/>
              <a:t>This contains one or more properties to change and a new value to set for each property, using </a:t>
            </a:r>
            <a:r>
              <a:rPr lang="en-US" b="1" dirty="0"/>
              <a:t>property: value; format</a:t>
            </a:r>
            <a:r>
              <a:rPr lang="en-US" dirty="0"/>
              <a:t>. </a:t>
            </a:r>
          </a:p>
        </p:txBody>
      </p:sp>
    </p:spTree>
    <p:extLst>
      <p:ext uri="{BB962C8B-B14F-4D97-AF65-F5344CB8AC3E}">
        <p14:creationId xmlns:p14="http://schemas.microsoft.com/office/powerpoint/2010/main" val="340755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3B35-3B49-23CD-28CC-C211E210D480}"/>
              </a:ext>
            </a:extLst>
          </p:cNvPr>
          <p:cNvSpPr>
            <a:spLocks noGrp="1"/>
          </p:cNvSpPr>
          <p:nvPr>
            <p:ph type="title"/>
          </p:nvPr>
        </p:nvSpPr>
        <p:spPr/>
        <p:txBody>
          <a:bodyPr/>
          <a:lstStyle/>
          <a:p>
            <a:r>
              <a:rPr lang="en-US" dirty="0"/>
              <a:t>Example CSS rule:</a:t>
            </a:r>
          </a:p>
        </p:txBody>
      </p:sp>
      <p:sp>
        <p:nvSpPr>
          <p:cNvPr id="3" name="Text Placeholder 2">
            <a:extLst>
              <a:ext uri="{FF2B5EF4-FFF2-40B4-BE49-F238E27FC236}">
                <a16:creationId xmlns:a16="http://schemas.microsoft.com/office/drawing/2014/main" id="{CF60CD28-0635-8E26-E52B-7FD18AD302E9}"/>
              </a:ext>
            </a:extLst>
          </p:cNvPr>
          <p:cNvSpPr>
            <a:spLocks noGrp="1"/>
          </p:cNvSpPr>
          <p:nvPr>
            <p:ph type="body" idx="1"/>
          </p:nvPr>
        </p:nvSpPr>
        <p:spPr>
          <a:xfrm>
            <a:off x="311700" y="1152475"/>
            <a:ext cx="3902790" cy="3416400"/>
          </a:xfrm>
        </p:spPr>
        <p:txBody>
          <a:bodyPr>
            <a:normAutofit/>
          </a:bodyPr>
          <a:lstStyle/>
          <a:p>
            <a:pPr marL="76200" indent="0">
              <a:buNone/>
            </a:pPr>
            <a:r>
              <a:rPr lang="en-US" dirty="0"/>
              <a:t>h1 {</a:t>
            </a:r>
          </a:p>
          <a:p>
            <a:pPr marL="76200" indent="0">
              <a:buNone/>
            </a:pPr>
            <a:r>
              <a:rPr lang="en-US" dirty="0"/>
              <a:t>color: </a:t>
            </a:r>
            <a:r>
              <a:rPr lang="en-US" dirty="0" err="1"/>
              <a:t>darkblue</a:t>
            </a:r>
            <a:r>
              <a:rPr lang="en-US" dirty="0"/>
              <a:t>;</a:t>
            </a:r>
          </a:p>
          <a:p>
            <a:pPr marL="76200" indent="0">
              <a:buNone/>
            </a:pPr>
            <a:r>
              <a:rPr lang="en-US" dirty="0"/>
              <a:t>font-size: 24px; </a:t>
            </a:r>
          </a:p>
          <a:p>
            <a:pPr marL="76200" indent="0">
              <a:buNone/>
            </a:pPr>
            <a:r>
              <a:rPr lang="en-US" dirty="0"/>
              <a:t>text-align: center; </a:t>
            </a:r>
          </a:p>
          <a:p>
            <a:pPr marL="76200" indent="0">
              <a:buNone/>
            </a:pPr>
            <a:r>
              <a:rPr lang="en-US" dirty="0"/>
              <a:t>margin-top: 20px; </a:t>
            </a:r>
          </a:p>
          <a:p>
            <a:pPr marL="76200" indent="0">
              <a:buNone/>
            </a:pPr>
            <a:r>
              <a:rPr lang="en-US" dirty="0"/>
              <a:t>font-family: Arial; </a:t>
            </a:r>
          </a:p>
          <a:p>
            <a:pPr marL="76200" indent="0">
              <a:buNone/>
            </a:pPr>
            <a:r>
              <a:rPr lang="en-US" dirty="0"/>
              <a:t>}</a:t>
            </a:r>
          </a:p>
        </p:txBody>
      </p:sp>
      <p:cxnSp>
        <p:nvCxnSpPr>
          <p:cNvPr id="5" name="Straight Arrow Connector 4">
            <a:extLst>
              <a:ext uri="{FF2B5EF4-FFF2-40B4-BE49-F238E27FC236}">
                <a16:creationId xmlns:a16="http://schemas.microsoft.com/office/drawing/2014/main" id="{AF185E81-6BF6-A729-6B80-E16F14D8B815}"/>
              </a:ext>
            </a:extLst>
          </p:cNvPr>
          <p:cNvCxnSpPr>
            <a:cxnSpLocks/>
            <a:stCxn id="7" idx="1"/>
          </p:cNvCxnSpPr>
          <p:nvPr/>
        </p:nvCxnSpPr>
        <p:spPr>
          <a:xfrm flipH="1">
            <a:off x="2530069" y="1214856"/>
            <a:ext cx="2227564" cy="6620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4F4F4A-7458-95C0-109A-7655754F3DED}"/>
              </a:ext>
            </a:extLst>
          </p:cNvPr>
          <p:cNvSpPr txBox="1"/>
          <p:nvPr/>
        </p:nvSpPr>
        <p:spPr>
          <a:xfrm>
            <a:off x="4757633" y="953246"/>
            <a:ext cx="1636293" cy="523220"/>
          </a:xfrm>
          <a:prstGeom prst="rect">
            <a:avLst/>
          </a:prstGeom>
          <a:noFill/>
        </p:spPr>
        <p:txBody>
          <a:bodyPr wrap="square" rtlCol="0">
            <a:spAutoFit/>
          </a:bodyPr>
          <a:lstStyle/>
          <a:p>
            <a:r>
              <a:rPr lang="en-US" dirty="0"/>
              <a:t>Note CSS’s punctuation!</a:t>
            </a:r>
          </a:p>
        </p:txBody>
      </p:sp>
      <p:sp>
        <p:nvSpPr>
          <p:cNvPr id="9" name="TextBox 8">
            <a:extLst>
              <a:ext uri="{FF2B5EF4-FFF2-40B4-BE49-F238E27FC236}">
                <a16:creationId xmlns:a16="http://schemas.microsoft.com/office/drawing/2014/main" id="{2ECB5C3E-991E-893D-8AED-668FD8C261BA}"/>
              </a:ext>
            </a:extLst>
          </p:cNvPr>
          <p:cNvSpPr txBox="1"/>
          <p:nvPr/>
        </p:nvSpPr>
        <p:spPr>
          <a:xfrm>
            <a:off x="4572000" y="2310140"/>
            <a:ext cx="1636293" cy="738664"/>
          </a:xfrm>
          <a:prstGeom prst="rect">
            <a:avLst/>
          </a:prstGeom>
          <a:noFill/>
        </p:spPr>
        <p:txBody>
          <a:bodyPr wrap="square" rtlCol="0">
            <a:spAutoFit/>
          </a:bodyPr>
          <a:lstStyle/>
          <a:p>
            <a:r>
              <a:rPr lang="en-US" dirty="0"/>
              <a:t>CSS </a:t>
            </a:r>
            <a:r>
              <a:rPr lang="en-US" b="1" dirty="0"/>
              <a:t>property</a:t>
            </a:r>
            <a:r>
              <a:rPr lang="en-US" dirty="0"/>
              <a:t> names follow </a:t>
            </a:r>
            <a:r>
              <a:rPr lang="en-US" b="1" dirty="0"/>
              <a:t>kebab-case.</a:t>
            </a:r>
          </a:p>
        </p:txBody>
      </p:sp>
      <p:cxnSp>
        <p:nvCxnSpPr>
          <p:cNvPr id="10" name="Straight Arrow Connector 9">
            <a:extLst>
              <a:ext uri="{FF2B5EF4-FFF2-40B4-BE49-F238E27FC236}">
                <a16:creationId xmlns:a16="http://schemas.microsoft.com/office/drawing/2014/main" id="{893732A2-8107-4C10-14A6-CC2FC8E87C25}"/>
              </a:ext>
            </a:extLst>
          </p:cNvPr>
          <p:cNvCxnSpPr>
            <a:cxnSpLocks/>
          </p:cNvCxnSpPr>
          <p:nvPr/>
        </p:nvCxnSpPr>
        <p:spPr>
          <a:xfrm flipH="1" flipV="1">
            <a:off x="1596189" y="2476213"/>
            <a:ext cx="2975811" cy="955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BB663C-36E7-EE9C-C39A-B7348A3D65B5}"/>
              </a:ext>
            </a:extLst>
          </p:cNvPr>
          <p:cNvSpPr txBox="1"/>
          <p:nvPr/>
        </p:nvSpPr>
        <p:spPr>
          <a:xfrm>
            <a:off x="6208293" y="1501639"/>
            <a:ext cx="1636293" cy="523220"/>
          </a:xfrm>
          <a:prstGeom prst="rect">
            <a:avLst/>
          </a:prstGeom>
          <a:noFill/>
        </p:spPr>
        <p:txBody>
          <a:bodyPr wrap="square" rtlCol="0">
            <a:spAutoFit/>
          </a:bodyPr>
          <a:lstStyle/>
          <a:p>
            <a:r>
              <a:rPr lang="en-US" dirty="0"/>
              <a:t>Many CSS </a:t>
            </a:r>
            <a:r>
              <a:rPr lang="en-US" b="1" dirty="0"/>
              <a:t>values</a:t>
            </a:r>
            <a:r>
              <a:rPr lang="en-US" dirty="0"/>
              <a:t> take </a:t>
            </a:r>
            <a:r>
              <a:rPr lang="en-US" b="1" dirty="0"/>
              <a:t>units</a:t>
            </a:r>
            <a:r>
              <a:rPr lang="en-US" dirty="0"/>
              <a:t>.</a:t>
            </a:r>
          </a:p>
        </p:txBody>
      </p:sp>
      <p:cxnSp>
        <p:nvCxnSpPr>
          <p:cNvPr id="13" name="Straight Arrow Connector 12">
            <a:extLst>
              <a:ext uri="{FF2B5EF4-FFF2-40B4-BE49-F238E27FC236}">
                <a16:creationId xmlns:a16="http://schemas.microsoft.com/office/drawing/2014/main" id="{18CD7AD3-841F-4522-3C74-F312E9703553}"/>
              </a:ext>
            </a:extLst>
          </p:cNvPr>
          <p:cNvCxnSpPr>
            <a:cxnSpLocks/>
            <a:stCxn id="12" idx="1"/>
          </p:cNvCxnSpPr>
          <p:nvPr/>
        </p:nvCxnSpPr>
        <p:spPr>
          <a:xfrm flipH="1">
            <a:off x="2530069" y="1763249"/>
            <a:ext cx="3678224" cy="5360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D3A366-8CA7-F116-586D-722DA9AA3D96}"/>
              </a:ext>
            </a:extLst>
          </p:cNvPr>
          <p:cNvSpPr txBox="1"/>
          <p:nvPr/>
        </p:nvSpPr>
        <p:spPr>
          <a:xfrm>
            <a:off x="5575779" y="3342564"/>
            <a:ext cx="1636293" cy="523220"/>
          </a:xfrm>
          <a:prstGeom prst="rect">
            <a:avLst/>
          </a:prstGeom>
          <a:noFill/>
        </p:spPr>
        <p:txBody>
          <a:bodyPr wrap="square" rtlCol="0">
            <a:spAutoFit/>
          </a:bodyPr>
          <a:lstStyle/>
          <a:p>
            <a:r>
              <a:rPr lang="en-US" dirty="0"/>
              <a:t>Text values aren’t </a:t>
            </a:r>
            <a:r>
              <a:rPr lang="en-US" b="1" dirty="0"/>
              <a:t>quoted</a:t>
            </a:r>
            <a:r>
              <a:rPr lang="en-US" dirty="0"/>
              <a:t>.</a:t>
            </a:r>
          </a:p>
        </p:txBody>
      </p:sp>
      <p:cxnSp>
        <p:nvCxnSpPr>
          <p:cNvPr id="16" name="Straight Arrow Connector 15">
            <a:extLst>
              <a:ext uri="{FF2B5EF4-FFF2-40B4-BE49-F238E27FC236}">
                <a16:creationId xmlns:a16="http://schemas.microsoft.com/office/drawing/2014/main" id="{97CAE835-5C01-3518-7A5C-554CB3A79EFB}"/>
              </a:ext>
            </a:extLst>
          </p:cNvPr>
          <p:cNvCxnSpPr>
            <a:cxnSpLocks/>
          </p:cNvCxnSpPr>
          <p:nvPr/>
        </p:nvCxnSpPr>
        <p:spPr>
          <a:xfrm flipH="1" flipV="1">
            <a:off x="2814243" y="2893166"/>
            <a:ext cx="2761536" cy="7218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0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right)">
                                      <p:cBhvr>
                                        <p:cTn id="34" dur="500"/>
                                        <p:tgtEl>
                                          <p:spTgt spid="15"/>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D76D-8C7A-B7AC-3E9C-30ABA56D5385}"/>
              </a:ext>
            </a:extLst>
          </p:cNvPr>
          <p:cNvSpPr>
            <a:spLocks noGrp="1"/>
          </p:cNvSpPr>
          <p:nvPr>
            <p:ph type="title"/>
          </p:nvPr>
        </p:nvSpPr>
        <p:spPr/>
        <p:txBody>
          <a:bodyPr/>
          <a:lstStyle/>
          <a:p>
            <a:r>
              <a:rPr lang="en-US" dirty="0"/>
              <a:t>A bit more on selectors…</a:t>
            </a:r>
          </a:p>
        </p:txBody>
      </p:sp>
      <p:sp>
        <p:nvSpPr>
          <p:cNvPr id="3" name="Text Placeholder 2">
            <a:extLst>
              <a:ext uri="{FF2B5EF4-FFF2-40B4-BE49-F238E27FC236}">
                <a16:creationId xmlns:a16="http://schemas.microsoft.com/office/drawing/2014/main" id="{331C2FFB-8B97-2FB2-DFF3-E801787C6ADF}"/>
              </a:ext>
            </a:extLst>
          </p:cNvPr>
          <p:cNvSpPr>
            <a:spLocks noGrp="1"/>
          </p:cNvSpPr>
          <p:nvPr>
            <p:ph type="body" idx="1"/>
          </p:nvPr>
        </p:nvSpPr>
        <p:spPr/>
        <p:txBody>
          <a:bodyPr>
            <a:normAutofit fontScale="92500" lnSpcReduction="20000"/>
          </a:bodyPr>
          <a:lstStyle/>
          <a:p>
            <a:pPr>
              <a:lnSpc>
                <a:spcPct val="120000"/>
              </a:lnSpc>
            </a:pPr>
            <a:r>
              <a:rPr lang="en-US" dirty="0"/>
              <a:t>To target all elements of a type, use the element name:</a:t>
            </a:r>
          </a:p>
          <a:p>
            <a:pPr lvl="1">
              <a:lnSpc>
                <a:spcPct val="120000"/>
              </a:lnSpc>
              <a:spcBef>
                <a:spcPts val="0"/>
              </a:spcBef>
            </a:pPr>
            <a:r>
              <a:rPr lang="en-US" dirty="0">
                <a:solidFill>
                  <a:schemeClr val="accent2">
                    <a:lumMod val="60000"/>
                    <a:lumOff val="40000"/>
                  </a:schemeClr>
                </a:solidFill>
              </a:rPr>
              <a:t>h1 {…}</a:t>
            </a:r>
          </a:p>
          <a:p>
            <a:pPr>
              <a:lnSpc>
                <a:spcPct val="120000"/>
              </a:lnSpc>
            </a:pPr>
            <a:r>
              <a:rPr lang="en-US" dirty="0"/>
              <a:t>To target one specific element, give it an </a:t>
            </a:r>
            <a:r>
              <a:rPr lang="en-US" b="1" dirty="0"/>
              <a:t>id</a:t>
            </a:r>
            <a:r>
              <a:rPr lang="en-US" dirty="0"/>
              <a:t>, then use that id + a </a:t>
            </a:r>
            <a:r>
              <a:rPr lang="en-US" b="1" dirty="0"/>
              <a:t>#</a:t>
            </a:r>
            <a:r>
              <a:rPr lang="en-US" dirty="0"/>
              <a:t>:</a:t>
            </a:r>
          </a:p>
          <a:p>
            <a:pPr lvl="1">
              <a:lnSpc>
                <a:spcPct val="120000"/>
              </a:lnSpc>
              <a:spcBef>
                <a:spcPts val="0"/>
              </a:spcBef>
            </a:pPr>
            <a:r>
              <a:rPr lang="en-US" dirty="0">
                <a:solidFill>
                  <a:schemeClr val="accent2">
                    <a:lumMod val="60000"/>
                    <a:lumOff val="40000"/>
                  </a:schemeClr>
                </a:solidFill>
              </a:rPr>
              <a:t>#my_title {...}</a:t>
            </a:r>
          </a:p>
          <a:p>
            <a:pPr>
              <a:lnSpc>
                <a:spcPct val="120000"/>
              </a:lnSpc>
            </a:pPr>
            <a:r>
              <a:rPr lang="en-US" dirty="0"/>
              <a:t>To target a group of elements, give them a shared </a:t>
            </a:r>
            <a:r>
              <a:rPr lang="en-US" b="1" dirty="0"/>
              <a:t>class</a:t>
            </a:r>
            <a:r>
              <a:rPr lang="en-US" dirty="0"/>
              <a:t>, then use that class + a </a:t>
            </a:r>
            <a:r>
              <a:rPr lang="en-US" b="1" dirty="0"/>
              <a:t>.</a:t>
            </a:r>
            <a:r>
              <a:rPr lang="en-US" dirty="0"/>
              <a:t>:</a:t>
            </a:r>
          </a:p>
          <a:p>
            <a:pPr lvl="1">
              <a:lnSpc>
                <a:spcPct val="120000"/>
              </a:lnSpc>
              <a:spcBef>
                <a:spcPts val="0"/>
              </a:spcBef>
            </a:pPr>
            <a:r>
              <a:rPr lang="en-US" dirty="0">
                <a:solidFill>
                  <a:schemeClr val="accent2">
                    <a:lumMod val="60000"/>
                    <a:lumOff val="40000"/>
                  </a:schemeClr>
                </a:solidFill>
              </a:rPr>
              <a:t>.</a:t>
            </a:r>
            <a:r>
              <a:rPr lang="en-US" dirty="0" err="1">
                <a:solidFill>
                  <a:schemeClr val="accent2">
                    <a:lumMod val="60000"/>
                    <a:lumOff val="40000"/>
                  </a:schemeClr>
                </a:solidFill>
              </a:rPr>
              <a:t>all_titles</a:t>
            </a:r>
            <a:r>
              <a:rPr lang="en-US" dirty="0">
                <a:solidFill>
                  <a:schemeClr val="accent2">
                    <a:lumMod val="60000"/>
                    <a:lumOff val="40000"/>
                  </a:schemeClr>
                </a:solidFill>
              </a:rPr>
              <a:t> {...}</a:t>
            </a:r>
          </a:p>
          <a:p>
            <a:pPr>
              <a:lnSpc>
                <a:spcPct val="120000"/>
              </a:lnSpc>
            </a:pPr>
            <a:r>
              <a:rPr lang="en-US" dirty="0"/>
              <a:t>To target more than one target in the same selector, separate them with commas:</a:t>
            </a:r>
          </a:p>
          <a:p>
            <a:pPr lvl="1">
              <a:lnSpc>
                <a:spcPct val="120000"/>
              </a:lnSpc>
              <a:spcBef>
                <a:spcPts val="0"/>
              </a:spcBef>
            </a:pPr>
            <a:r>
              <a:rPr lang="en-US" dirty="0">
                <a:solidFill>
                  <a:schemeClr val="accent2">
                    <a:lumMod val="60000"/>
                    <a:lumOff val="40000"/>
                  </a:schemeClr>
                </a:solidFill>
              </a:rPr>
              <a:t>#my_title, .</a:t>
            </a:r>
            <a:r>
              <a:rPr lang="en-US" dirty="0" err="1">
                <a:solidFill>
                  <a:schemeClr val="accent2">
                    <a:lumMod val="60000"/>
                    <a:lumOff val="40000"/>
                  </a:schemeClr>
                </a:solidFill>
              </a:rPr>
              <a:t>all_titles</a:t>
            </a:r>
            <a:r>
              <a:rPr lang="en-US" dirty="0">
                <a:solidFill>
                  <a:schemeClr val="accent2">
                    <a:lumMod val="60000"/>
                    <a:lumOff val="40000"/>
                  </a:schemeClr>
                </a:solidFill>
              </a:rPr>
              <a:t> {...}</a:t>
            </a:r>
          </a:p>
          <a:p>
            <a:pPr marL="76200" indent="0">
              <a:lnSpc>
                <a:spcPct val="120000"/>
              </a:lnSpc>
              <a:buNone/>
            </a:pPr>
            <a:endParaRPr lang="en-US" dirty="0"/>
          </a:p>
        </p:txBody>
      </p:sp>
    </p:spTree>
    <p:extLst>
      <p:ext uri="{BB962C8B-B14F-4D97-AF65-F5344CB8AC3E}">
        <p14:creationId xmlns:p14="http://schemas.microsoft.com/office/powerpoint/2010/main" val="137540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1DDD-252F-0816-2DBB-EF17D9514560}"/>
              </a:ext>
            </a:extLst>
          </p:cNvPr>
          <p:cNvSpPr>
            <a:spLocks noGrp="1"/>
          </p:cNvSpPr>
          <p:nvPr>
            <p:ph type="title"/>
          </p:nvPr>
        </p:nvSpPr>
        <p:spPr/>
        <p:txBody>
          <a:bodyPr/>
          <a:lstStyle/>
          <a:p>
            <a:r>
              <a:rPr lang="en-US" dirty="0"/>
              <a:t>A little vanilla</a:t>
            </a:r>
          </a:p>
        </p:txBody>
      </p:sp>
      <p:sp>
        <p:nvSpPr>
          <p:cNvPr id="3" name="Text Placeholder 2">
            <a:extLst>
              <a:ext uri="{FF2B5EF4-FFF2-40B4-BE49-F238E27FC236}">
                <a16:creationId xmlns:a16="http://schemas.microsoft.com/office/drawing/2014/main" id="{9D048E46-71CA-CE83-30A9-29F07863E92A}"/>
              </a:ext>
            </a:extLst>
          </p:cNvPr>
          <p:cNvSpPr>
            <a:spLocks noGrp="1"/>
          </p:cNvSpPr>
          <p:nvPr>
            <p:ph type="body" idx="1"/>
          </p:nvPr>
        </p:nvSpPr>
        <p:spPr/>
        <p:txBody>
          <a:bodyPr/>
          <a:lstStyle/>
          <a:p>
            <a:r>
              <a:rPr lang="en-US" dirty="0"/>
              <a:t>Our title is drab—let’s jazz it up by making it </a:t>
            </a:r>
            <a:r>
              <a:rPr lang="en-US" b="1" dirty="0"/>
              <a:t>bold</a:t>
            </a:r>
            <a:r>
              <a:rPr lang="en-US" dirty="0"/>
              <a:t> and </a:t>
            </a:r>
            <a:r>
              <a:rPr lang="en-US" dirty="0">
                <a:solidFill>
                  <a:srgbClr val="00B050"/>
                </a:solidFill>
              </a:rPr>
              <a:t>green</a:t>
            </a:r>
            <a:r>
              <a:rPr lang="en-US" dirty="0"/>
              <a:t>.</a:t>
            </a:r>
          </a:p>
          <a:p>
            <a:r>
              <a:rPr lang="en-US" dirty="0"/>
              <a:t>Here’s what we’ll add to our styles.css:</a:t>
            </a:r>
          </a:p>
          <a:p>
            <a:pPr marL="76200" indent="0">
              <a:buNone/>
            </a:pPr>
            <a:endParaRPr lang="en-US" dirty="0"/>
          </a:p>
          <a:p>
            <a:pPr marL="76200" indent="0">
              <a:buNone/>
            </a:pPr>
            <a:r>
              <a:rPr lang="en-US" sz="2800" dirty="0">
                <a:solidFill>
                  <a:srgbClr val="C00000"/>
                </a:solidFill>
              </a:rPr>
              <a:t>#header </a:t>
            </a:r>
            <a:r>
              <a:rPr lang="en-US" sz="2800" dirty="0">
                <a:solidFill>
                  <a:schemeClr val="tx1">
                    <a:lumMod val="60000"/>
                    <a:lumOff val="40000"/>
                  </a:schemeClr>
                </a:solidFill>
              </a:rPr>
              <a:t>{</a:t>
            </a:r>
          </a:p>
          <a:p>
            <a:pPr marL="76200" indent="0">
              <a:buNone/>
            </a:pPr>
            <a:r>
              <a:rPr lang="en-US" sz="2800" dirty="0">
                <a:solidFill>
                  <a:srgbClr val="7030A0"/>
                </a:solidFill>
              </a:rPr>
              <a:t>color: green;</a:t>
            </a:r>
          </a:p>
          <a:p>
            <a:pPr marL="76200" indent="0">
              <a:buNone/>
            </a:pPr>
            <a:r>
              <a:rPr lang="en-US" sz="2800" dirty="0">
                <a:solidFill>
                  <a:srgbClr val="7030A0"/>
                </a:solidFill>
              </a:rPr>
              <a:t>font-weight: bold;</a:t>
            </a:r>
          </a:p>
          <a:p>
            <a:pPr marL="76200" indent="0">
              <a:buNone/>
            </a:pPr>
            <a:r>
              <a:rPr lang="en-US" sz="2800" dirty="0">
                <a:solidFill>
                  <a:schemeClr val="tx1">
                    <a:lumMod val="60000"/>
                    <a:lumOff val="40000"/>
                  </a:schemeClr>
                </a:solidFill>
              </a:rPr>
              <a:t>}</a:t>
            </a:r>
          </a:p>
        </p:txBody>
      </p:sp>
    </p:spTree>
    <p:extLst>
      <p:ext uri="{BB962C8B-B14F-4D97-AF65-F5344CB8AC3E}">
        <p14:creationId xmlns:p14="http://schemas.microsoft.com/office/powerpoint/2010/main" val="299128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500"/>
                                        <p:tgtEl>
                                          <p:spTgt spid="3">
                                            <p:txEl>
                                              <p:pRg st="3" end="3"/>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up)">
                                      <p:cBhvr>
                                        <p:cTn id="20" dur="500"/>
                                        <p:tgtEl>
                                          <p:spTgt spid="3">
                                            <p:txEl>
                                              <p:pRg st="4" end="4"/>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up)">
                                      <p:cBhvr>
                                        <p:cTn id="24" dur="500"/>
                                        <p:tgtEl>
                                          <p:spTgt spid="3">
                                            <p:txEl>
                                              <p:pRg st="5" end="5"/>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CCE9-7228-CD97-4AEC-E76DC9B60811}"/>
              </a:ext>
            </a:extLst>
          </p:cNvPr>
          <p:cNvSpPr>
            <a:spLocks noGrp="1"/>
          </p:cNvSpPr>
          <p:nvPr>
            <p:ph type="title"/>
          </p:nvPr>
        </p:nvSpPr>
        <p:spPr/>
        <p:txBody>
          <a:bodyPr/>
          <a:lstStyle/>
          <a:p>
            <a:r>
              <a:rPr lang="en-US" dirty="0"/>
              <a:t>Tools of the trade</a:t>
            </a:r>
          </a:p>
        </p:txBody>
      </p:sp>
      <p:sp>
        <p:nvSpPr>
          <p:cNvPr id="3" name="Text Placeholder 2">
            <a:extLst>
              <a:ext uri="{FF2B5EF4-FFF2-40B4-BE49-F238E27FC236}">
                <a16:creationId xmlns:a16="http://schemas.microsoft.com/office/drawing/2014/main" id="{690240D9-40A8-D6C0-7E77-8666D0C5DD82}"/>
              </a:ext>
            </a:extLst>
          </p:cNvPr>
          <p:cNvSpPr>
            <a:spLocks noGrp="1"/>
          </p:cNvSpPr>
          <p:nvPr>
            <p:ph type="body" idx="1"/>
          </p:nvPr>
        </p:nvSpPr>
        <p:spPr/>
        <p:txBody>
          <a:bodyPr/>
          <a:lstStyle/>
          <a:p>
            <a:pPr>
              <a:lnSpc>
                <a:spcPct val="100000"/>
              </a:lnSpc>
            </a:pPr>
            <a:r>
              <a:rPr lang="en-US" dirty="0"/>
              <a:t>“What selector should I use? Why isn’t my CSS working? How could I “tinker” with my app’s design?” How do I discover what CSS is possible?</a:t>
            </a:r>
          </a:p>
          <a:p>
            <a:pPr>
              <a:lnSpc>
                <a:spcPct val="100000"/>
              </a:lnSpc>
            </a:pPr>
            <a:r>
              <a:rPr lang="en-US" dirty="0"/>
              <a:t>First: Make sure your browser is not using old CSS by doing a </a:t>
            </a:r>
            <a:r>
              <a:rPr lang="en-US" b="1" dirty="0"/>
              <a:t>hard refresh</a:t>
            </a:r>
            <a:r>
              <a:rPr lang="en-US" dirty="0"/>
              <a:t> (control+F5 on PCs)!</a:t>
            </a:r>
          </a:p>
          <a:p>
            <a:pPr>
              <a:lnSpc>
                <a:spcPct val="100000"/>
              </a:lnSpc>
            </a:pPr>
            <a:r>
              <a:rPr lang="en-US" dirty="0"/>
              <a:t>All these questions and more can be answered using your browser’s </a:t>
            </a:r>
            <a:r>
              <a:rPr lang="en-US" b="1" dirty="0"/>
              <a:t>developer’s tools</a:t>
            </a:r>
            <a:r>
              <a:rPr lang="en-US" dirty="0"/>
              <a:t>.</a:t>
            </a:r>
          </a:p>
        </p:txBody>
      </p:sp>
    </p:spTree>
    <p:extLst>
      <p:ext uri="{BB962C8B-B14F-4D97-AF65-F5344CB8AC3E}">
        <p14:creationId xmlns:p14="http://schemas.microsoft.com/office/powerpoint/2010/main" val="21793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9FCC2-6E9C-0369-313B-768EEC25DC46}"/>
              </a:ext>
            </a:extLst>
          </p:cNvPr>
          <p:cNvSpPr>
            <a:spLocks noGrp="1"/>
          </p:cNvSpPr>
          <p:nvPr>
            <p:ph type="title"/>
          </p:nvPr>
        </p:nvSpPr>
        <p:spPr/>
        <p:txBody>
          <a:bodyPr/>
          <a:lstStyle/>
          <a:p>
            <a:r>
              <a:rPr lang="en-US" dirty="0"/>
              <a:t>Hour 2: Shiny Essentials</a:t>
            </a:r>
          </a:p>
        </p:txBody>
      </p:sp>
      <p:sp>
        <p:nvSpPr>
          <p:cNvPr id="3" name="Text Placeholder 2">
            <a:extLst>
              <a:ext uri="{FF2B5EF4-FFF2-40B4-BE49-F238E27FC236}">
                <a16:creationId xmlns:a16="http://schemas.microsoft.com/office/drawing/2014/main" id="{4A973216-2DD9-BCF8-E650-D4E0112A688D}"/>
              </a:ext>
            </a:extLst>
          </p:cNvPr>
          <p:cNvSpPr>
            <a:spLocks noGrp="1"/>
          </p:cNvSpPr>
          <p:nvPr>
            <p:ph type="body" idx="1"/>
          </p:nvPr>
        </p:nvSpPr>
        <p:spPr/>
        <p:txBody>
          <a:bodyPr/>
          <a:lstStyle/>
          <a:p>
            <a:pPr marL="76200" indent="0">
              <a:lnSpc>
                <a:spcPct val="100000"/>
              </a:lnSpc>
              <a:buNone/>
            </a:pPr>
            <a:r>
              <a:rPr lang="en-US" dirty="0"/>
              <a:t>What we’ll cover:</a:t>
            </a:r>
          </a:p>
          <a:p>
            <a:pPr>
              <a:lnSpc>
                <a:spcPct val="100000"/>
              </a:lnSpc>
            </a:pPr>
            <a:r>
              <a:rPr lang="en-US" dirty="0"/>
              <a:t>Adding visual elements (a table)</a:t>
            </a:r>
          </a:p>
          <a:p>
            <a:pPr>
              <a:lnSpc>
                <a:spcPct val="100000"/>
              </a:lnSpc>
            </a:pPr>
            <a:r>
              <a:rPr lang="en-US" dirty="0"/>
              <a:t>Adding </a:t>
            </a:r>
            <a:r>
              <a:rPr lang="en-US" b="1" dirty="0"/>
              <a:t>input widgets </a:t>
            </a:r>
            <a:r>
              <a:rPr lang="en-US" dirty="0"/>
              <a:t>(a drop-down menu)</a:t>
            </a:r>
          </a:p>
          <a:p>
            <a:pPr>
              <a:lnSpc>
                <a:spcPct val="100000"/>
              </a:lnSpc>
            </a:pPr>
            <a:r>
              <a:rPr lang="en-US" b="1" dirty="0"/>
              <a:t>Events</a:t>
            </a:r>
            <a:r>
              <a:rPr lang="en-US" dirty="0"/>
              <a:t> and </a:t>
            </a:r>
            <a:r>
              <a:rPr lang="en-US" b="1" dirty="0"/>
              <a:t>event handling</a:t>
            </a:r>
          </a:p>
          <a:p>
            <a:pPr>
              <a:lnSpc>
                <a:spcPct val="100000"/>
              </a:lnSpc>
            </a:pPr>
            <a:r>
              <a:rPr lang="en-US" dirty="0"/>
              <a:t>Giving </a:t>
            </a:r>
            <a:r>
              <a:rPr lang="en-US" i="1" dirty="0"/>
              <a:t>users</a:t>
            </a:r>
            <a:r>
              <a:rPr lang="en-US" dirty="0"/>
              <a:t> control over events (a “go” button)</a:t>
            </a:r>
          </a:p>
          <a:p>
            <a:pPr>
              <a:lnSpc>
                <a:spcPct val="100000"/>
              </a:lnSpc>
            </a:pPr>
            <a:r>
              <a:rPr lang="en-US" dirty="0"/>
              <a:t>Giving </a:t>
            </a:r>
            <a:r>
              <a:rPr lang="en-US" i="1" dirty="0"/>
              <a:t>ourselves</a:t>
            </a:r>
            <a:r>
              <a:rPr lang="en-US" dirty="0"/>
              <a:t> control over events (an </a:t>
            </a:r>
            <a:r>
              <a:rPr lang="en-US" b="1" dirty="0"/>
              <a:t>observer</a:t>
            </a:r>
            <a:r>
              <a:rPr lang="en-US" dirty="0"/>
              <a:t>)</a:t>
            </a:r>
          </a:p>
          <a:p>
            <a:pPr>
              <a:lnSpc>
                <a:spcPct val="100000"/>
              </a:lnSpc>
            </a:pPr>
            <a:r>
              <a:rPr lang="en-US" dirty="0"/>
              <a:t>Adding a tab set</a:t>
            </a:r>
          </a:p>
        </p:txBody>
      </p:sp>
    </p:spTree>
    <p:extLst>
      <p:ext uri="{BB962C8B-B14F-4D97-AF65-F5344CB8AC3E}">
        <p14:creationId xmlns:p14="http://schemas.microsoft.com/office/powerpoint/2010/main" val="3313403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EA3F-C8FA-FCDF-6FF3-A159B691BFBF}"/>
              </a:ext>
            </a:extLst>
          </p:cNvPr>
          <p:cNvSpPr>
            <a:spLocks noGrp="1"/>
          </p:cNvSpPr>
          <p:nvPr>
            <p:ph type="title"/>
          </p:nvPr>
        </p:nvSpPr>
        <p:spPr/>
        <p:txBody>
          <a:bodyPr/>
          <a:lstStyle/>
          <a:p>
            <a:r>
              <a:rPr lang="en-US" dirty="0"/>
              <a:t>Turning the tables</a:t>
            </a:r>
          </a:p>
        </p:txBody>
      </p:sp>
      <p:sp>
        <p:nvSpPr>
          <p:cNvPr id="3" name="Text Placeholder 2">
            <a:extLst>
              <a:ext uri="{FF2B5EF4-FFF2-40B4-BE49-F238E27FC236}">
                <a16:creationId xmlns:a16="http://schemas.microsoft.com/office/drawing/2014/main" id="{733F4CEA-51E0-AAB2-C351-B83199485F0F}"/>
              </a:ext>
            </a:extLst>
          </p:cNvPr>
          <p:cNvSpPr>
            <a:spLocks noGrp="1"/>
          </p:cNvSpPr>
          <p:nvPr>
            <p:ph type="body" idx="1"/>
          </p:nvPr>
        </p:nvSpPr>
        <p:spPr/>
        <p:txBody>
          <a:bodyPr>
            <a:normAutofit/>
          </a:bodyPr>
          <a:lstStyle/>
          <a:p>
            <a:pPr>
              <a:lnSpc>
                <a:spcPct val="110000"/>
              </a:lnSpc>
            </a:pPr>
            <a:r>
              <a:rPr lang="en-US" dirty="0"/>
              <a:t>Apps are best when they let users </a:t>
            </a:r>
            <a:r>
              <a:rPr lang="en-US" i="1" dirty="0"/>
              <a:t>do</a:t>
            </a:r>
            <a:r>
              <a:rPr lang="en-US" dirty="0"/>
              <a:t> fun stuff.</a:t>
            </a:r>
          </a:p>
          <a:p>
            <a:pPr>
              <a:lnSpc>
                <a:spcPct val="110000"/>
              </a:lnSpc>
            </a:pPr>
            <a:r>
              <a:rPr lang="en-US" dirty="0"/>
              <a:t>Let’s start by displaying the </a:t>
            </a:r>
            <a:r>
              <a:rPr lang="en-US" dirty="0" err="1"/>
              <a:t>gapminder</a:t>
            </a:r>
            <a:r>
              <a:rPr lang="en-US" dirty="0"/>
              <a:t> data set in a table.</a:t>
            </a:r>
          </a:p>
          <a:p>
            <a:pPr>
              <a:lnSpc>
                <a:spcPct val="110000"/>
              </a:lnSpc>
            </a:pPr>
            <a:r>
              <a:rPr lang="en-US" dirty="0"/>
              <a:t>A table is just boxes within boxes—perfect for HTML!</a:t>
            </a:r>
          </a:p>
          <a:p>
            <a:pPr>
              <a:lnSpc>
                <a:spcPct val="110000"/>
              </a:lnSpc>
            </a:pPr>
            <a:r>
              <a:rPr lang="en-US" dirty="0"/>
              <a:t>…But let’s make R do the tedious task of building one.</a:t>
            </a:r>
          </a:p>
          <a:p>
            <a:pPr>
              <a:lnSpc>
                <a:spcPct val="110000"/>
              </a:lnSpc>
            </a:pPr>
            <a:r>
              <a:rPr lang="en-US" dirty="0"/>
              <a:t>To make a complex UI element in Shiny…</a:t>
            </a:r>
          </a:p>
          <a:p>
            <a:pPr marL="990600" lvl="1" indent="-457200">
              <a:lnSpc>
                <a:spcPct val="110000"/>
              </a:lnSpc>
              <a:spcBef>
                <a:spcPts val="0"/>
              </a:spcBef>
              <a:buFont typeface="+mj-lt"/>
              <a:buAutoNum type="arabicPeriod"/>
            </a:pPr>
            <a:r>
              <a:rPr lang="en-US" dirty="0"/>
              <a:t>Do any “heavy lifting” with regular R code on the server side.</a:t>
            </a:r>
          </a:p>
          <a:p>
            <a:pPr marL="990600" lvl="1" indent="-457200">
              <a:lnSpc>
                <a:spcPct val="110000"/>
              </a:lnSpc>
              <a:spcBef>
                <a:spcPts val="0"/>
              </a:spcBef>
              <a:buFont typeface="+mj-lt"/>
              <a:buAutoNum type="arabicPeriod"/>
            </a:pPr>
            <a:r>
              <a:rPr lang="en-US" b="1" dirty="0"/>
              <a:t>Render</a:t>
            </a:r>
            <a:r>
              <a:rPr lang="en-US" dirty="0"/>
              <a:t> the R object server-side into the equivalent HTML boxes.</a:t>
            </a:r>
          </a:p>
          <a:p>
            <a:pPr marL="990600" lvl="1" indent="-457200">
              <a:lnSpc>
                <a:spcPct val="110000"/>
              </a:lnSpc>
              <a:spcBef>
                <a:spcPts val="0"/>
              </a:spcBef>
              <a:buFont typeface="+mj-lt"/>
              <a:buAutoNum type="arabicPeriod"/>
            </a:pPr>
            <a:r>
              <a:rPr lang="en-US" dirty="0"/>
              <a:t>Pass that to the UI into a specific place by </a:t>
            </a:r>
            <a:r>
              <a:rPr lang="en-US" b="1" dirty="0"/>
              <a:t>outputting</a:t>
            </a:r>
            <a:r>
              <a:rPr lang="en-US" dirty="0"/>
              <a:t> it there.</a:t>
            </a:r>
          </a:p>
        </p:txBody>
      </p:sp>
    </p:spTree>
    <p:extLst>
      <p:ext uri="{BB962C8B-B14F-4D97-AF65-F5344CB8AC3E}">
        <p14:creationId xmlns:p14="http://schemas.microsoft.com/office/powerpoint/2010/main" val="297662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EA3F-C8FA-FCDF-6FF3-A159B691BFBF}"/>
              </a:ext>
            </a:extLst>
          </p:cNvPr>
          <p:cNvSpPr>
            <a:spLocks noGrp="1"/>
          </p:cNvSpPr>
          <p:nvPr>
            <p:ph type="title"/>
          </p:nvPr>
        </p:nvSpPr>
        <p:spPr/>
        <p:txBody>
          <a:bodyPr/>
          <a:lstStyle/>
          <a:p>
            <a:r>
              <a:rPr lang="en-US" dirty="0"/>
              <a:t>Restaurant Shiny</a:t>
            </a:r>
          </a:p>
        </p:txBody>
      </p:sp>
      <p:sp>
        <p:nvSpPr>
          <p:cNvPr id="4" name="TextBox 3">
            <a:extLst>
              <a:ext uri="{FF2B5EF4-FFF2-40B4-BE49-F238E27FC236}">
                <a16:creationId xmlns:a16="http://schemas.microsoft.com/office/drawing/2014/main" id="{C3023A47-197D-FD69-ACE1-5448CCEFDEAE}"/>
              </a:ext>
            </a:extLst>
          </p:cNvPr>
          <p:cNvSpPr txBox="1"/>
          <p:nvPr/>
        </p:nvSpPr>
        <p:spPr>
          <a:xfrm>
            <a:off x="105221" y="3029564"/>
            <a:ext cx="1789471" cy="1015663"/>
          </a:xfrm>
          <a:prstGeom prst="rect">
            <a:avLst/>
          </a:prstGeom>
          <a:noFill/>
        </p:spPr>
        <p:txBody>
          <a:bodyPr wrap="square" rtlCol="0">
            <a:spAutoFit/>
          </a:bodyPr>
          <a:lstStyle/>
          <a:p>
            <a:r>
              <a:rPr lang="en-US" sz="2000" dirty="0"/>
              <a:t>R code inside render*({}) = </a:t>
            </a:r>
            <a:r>
              <a:rPr lang="en-US" sz="2000" dirty="0">
                <a:solidFill>
                  <a:schemeClr val="tx1">
                    <a:lumMod val="60000"/>
                    <a:lumOff val="40000"/>
                  </a:schemeClr>
                </a:solidFill>
              </a:rPr>
              <a:t>Recipe</a:t>
            </a:r>
          </a:p>
        </p:txBody>
      </p:sp>
      <p:pic>
        <p:nvPicPr>
          <p:cNvPr id="5" name="Picture 4">
            <a:extLst>
              <a:ext uri="{FF2B5EF4-FFF2-40B4-BE49-F238E27FC236}">
                <a16:creationId xmlns:a16="http://schemas.microsoft.com/office/drawing/2014/main" id="{AD73A77C-D06E-517A-20D0-15B43DBB4186}"/>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l="8709" t="17369" r="7792" b="16970"/>
          <a:stretch/>
        </p:blipFill>
        <p:spPr>
          <a:xfrm>
            <a:off x="174197" y="1449662"/>
            <a:ext cx="1789471" cy="1407205"/>
          </a:xfrm>
          <a:prstGeom prst="rect">
            <a:avLst/>
          </a:prstGeom>
        </p:spPr>
      </p:pic>
      <p:sp>
        <p:nvSpPr>
          <p:cNvPr id="6" name="TextBox 5">
            <a:extLst>
              <a:ext uri="{FF2B5EF4-FFF2-40B4-BE49-F238E27FC236}">
                <a16:creationId xmlns:a16="http://schemas.microsoft.com/office/drawing/2014/main" id="{611C4AF5-0DF5-05DC-9448-1840DAD8D8A2}"/>
              </a:ext>
            </a:extLst>
          </p:cNvPr>
          <p:cNvSpPr txBox="1"/>
          <p:nvPr/>
        </p:nvSpPr>
        <p:spPr>
          <a:xfrm>
            <a:off x="3867912" y="3183452"/>
            <a:ext cx="1408176" cy="707886"/>
          </a:xfrm>
          <a:prstGeom prst="rect">
            <a:avLst/>
          </a:prstGeom>
          <a:noFill/>
        </p:spPr>
        <p:txBody>
          <a:bodyPr wrap="square" rtlCol="0">
            <a:spAutoFit/>
          </a:bodyPr>
          <a:lstStyle/>
          <a:p>
            <a:r>
              <a:rPr lang="en-US" sz="2000" dirty="0"/>
              <a:t>render*({}) = </a:t>
            </a:r>
            <a:r>
              <a:rPr lang="en-US" sz="2000" dirty="0">
                <a:solidFill>
                  <a:schemeClr val="tx1">
                    <a:lumMod val="60000"/>
                    <a:lumOff val="40000"/>
                  </a:schemeClr>
                </a:solidFill>
              </a:rPr>
              <a:t>Chef</a:t>
            </a:r>
          </a:p>
        </p:txBody>
      </p:sp>
      <p:pic>
        <p:nvPicPr>
          <p:cNvPr id="8" name="Graphic 7" descr="Chef female outline">
            <a:extLst>
              <a:ext uri="{FF2B5EF4-FFF2-40B4-BE49-F238E27FC236}">
                <a16:creationId xmlns:a16="http://schemas.microsoft.com/office/drawing/2014/main" id="{30E55742-18AB-0876-5063-E3081CF7B5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7328" y="1576233"/>
            <a:ext cx="1408176" cy="1408176"/>
          </a:xfrm>
          <a:prstGeom prst="rect">
            <a:avLst/>
          </a:prstGeom>
        </p:spPr>
      </p:pic>
      <p:sp>
        <p:nvSpPr>
          <p:cNvPr id="9" name="TextBox 8">
            <a:extLst>
              <a:ext uri="{FF2B5EF4-FFF2-40B4-BE49-F238E27FC236}">
                <a16:creationId xmlns:a16="http://schemas.microsoft.com/office/drawing/2014/main" id="{96FA04ED-4F0D-B98A-0EAC-143BFC805100}"/>
              </a:ext>
            </a:extLst>
          </p:cNvPr>
          <p:cNvSpPr txBox="1"/>
          <p:nvPr/>
        </p:nvSpPr>
        <p:spPr>
          <a:xfrm>
            <a:off x="2142213" y="3029564"/>
            <a:ext cx="1503376" cy="1323439"/>
          </a:xfrm>
          <a:prstGeom prst="rect">
            <a:avLst/>
          </a:prstGeom>
          <a:noFill/>
        </p:spPr>
        <p:txBody>
          <a:bodyPr wrap="square" rtlCol="0">
            <a:spAutoFit/>
          </a:bodyPr>
          <a:lstStyle/>
          <a:p>
            <a:r>
              <a:rPr lang="en-US" sz="2000" dirty="0"/>
              <a:t>Final R object = </a:t>
            </a:r>
            <a:r>
              <a:rPr lang="en-US" sz="2000" i="1" dirty="0">
                <a:solidFill>
                  <a:schemeClr val="tx1">
                    <a:lumMod val="60000"/>
                    <a:lumOff val="40000"/>
                  </a:schemeClr>
                </a:solidFill>
              </a:rPr>
              <a:t>Uncooked</a:t>
            </a:r>
            <a:r>
              <a:rPr lang="en-US" sz="2000" dirty="0">
                <a:solidFill>
                  <a:schemeClr val="tx1">
                    <a:lumMod val="60000"/>
                    <a:lumOff val="40000"/>
                  </a:schemeClr>
                </a:solidFill>
              </a:rPr>
              <a:t> meal</a:t>
            </a:r>
          </a:p>
        </p:txBody>
      </p:sp>
      <p:sp>
        <p:nvSpPr>
          <p:cNvPr id="12" name="TextBox 11">
            <a:extLst>
              <a:ext uri="{FF2B5EF4-FFF2-40B4-BE49-F238E27FC236}">
                <a16:creationId xmlns:a16="http://schemas.microsoft.com/office/drawing/2014/main" id="{7C631CDD-E7A1-97A7-35B3-E19A949CA89D}"/>
              </a:ext>
            </a:extLst>
          </p:cNvPr>
          <p:cNvSpPr txBox="1"/>
          <p:nvPr/>
        </p:nvSpPr>
        <p:spPr>
          <a:xfrm>
            <a:off x="5498411" y="3183452"/>
            <a:ext cx="1366683" cy="707886"/>
          </a:xfrm>
          <a:prstGeom prst="rect">
            <a:avLst/>
          </a:prstGeom>
          <a:noFill/>
        </p:spPr>
        <p:txBody>
          <a:bodyPr wrap="square" rtlCol="0">
            <a:spAutoFit/>
          </a:bodyPr>
          <a:lstStyle/>
          <a:p>
            <a:r>
              <a:rPr lang="en-US" sz="2000" dirty="0"/>
              <a:t>output = </a:t>
            </a:r>
            <a:r>
              <a:rPr lang="en-US" sz="2000" dirty="0">
                <a:solidFill>
                  <a:schemeClr val="tx1">
                    <a:lumMod val="60000"/>
                    <a:lumOff val="40000"/>
                  </a:schemeClr>
                </a:solidFill>
              </a:rPr>
              <a:t>Waiter</a:t>
            </a:r>
          </a:p>
        </p:txBody>
      </p:sp>
      <p:pic>
        <p:nvPicPr>
          <p:cNvPr id="14" name="Graphic 13" descr="Waiter male with solid fill">
            <a:extLst>
              <a:ext uri="{FF2B5EF4-FFF2-40B4-BE49-F238E27FC236}">
                <a16:creationId xmlns:a16="http://schemas.microsoft.com/office/drawing/2014/main" id="{AD904575-04F3-F064-5027-8ADABA6A8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1649" y="1573179"/>
            <a:ext cx="1408176" cy="1408176"/>
          </a:xfrm>
          <a:prstGeom prst="rect">
            <a:avLst/>
          </a:prstGeom>
        </p:spPr>
      </p:pic>
      <p:sp>
        <p:nvSpPr>
          <p:cNvPr id="15" name="TextBox 14">
            <a:extLst>
              <a:ext uri="{FF2B5EF4-FFF2-40B4-BE49-F238E27FC236}">
                <a16:creationId xmlns:a16="http://schemas.microsoft.com/office/drawing/2014/main" id="{C9F9B9C8-1D63-9664-AE54-4D04A8F56252}"/>
              </a:ext>
            </a:extLst>
          </p:cNvPr>
          <p:cNvSpPr txBox="1"/>
          <p:nvPr/>
        </p:nvSpPr>
        <p:spPr>
          <a:xfrm>
            <a:off x="7459556" y="3183452"/>
            <a:ext cx="1789471" cy="707886"/>
          </a:xfrm>
          <a:prstGeom prst="rect">
            <a:avLst/>
          </a:prstGeom>
          <a:noFill/>
        </p:spPr>
        <p:txBody>
          <a:bodyPr wrap="square" rtlCol="0">
            <a:spAutoFit/>
          </a:bodyPr>
          <a:lstStyle/>
          <a:p>
            <a:r>
              <a:rPr lang="en-US" sz="2000" dirty="0" err="1"/>
              <a:t>outputId</a:t>
            </a:r>
            <a:r>
              <a:rPr lang="en-US" sz="2000" dirty="0"/>
              <a:t> = </a:t>
            </a:r>
            <a:r>
              <a:rPr lang="en-US" sz="2000" dirty="0">
                <a:solidFill>
                  <a:schemeClr val="tx1">
                    <a:lumMod val="60000"/>
                    <a:lumOff val="40000"/>
                  </a:schemeClr>
                </a:solidFill>
              </a:rPr>
              <a:t>Order ticket </a:t>
            </a:r>
          </a:p>
        </p:txBody>
      </p:sp>
      <p:pic>
        <p:nvPicPr>
          <p:cNvPr id="16" name="Picture 15">
            <a:extLst>
              <a:ext uri="{FF2B5EF4-FFF2-40B4-BE49-F238E27FC236}">
                <a16:creationId xmlns:a16="http://schemas.microsoft.com/office/drawing/2014/main" id="{AF1B3D2F-E7A7-BC1B-9818-4DA0B3499204}"/>
              </a:ext>
            </a:extLst>
          </p:cNvPr>
          <p:cNvPicPr>
            <a:picLocks noChangeAspect="1"/>
          </p:cNvPicPr>
          <p:nvPr/>
        </p:nvPicPr>
        <p:blipFill>
          <a:blip r:embed="rId9"/>
          <a:srcRect l="17803" t="200" r="5779" b="24010"/>
          <a:stretch/>
        </p:blipFill>
        <p:spPr>
          <a:xfrm>
            <a:off x="7095970" y="1573179"/>
            <a:ext cx="1977655" cy="1408176"/>
          </a:xfrm>
          <a:prstGeom prst="rect">
            <a:avLst/>
          </a:prstGeom>
        </p:spPr>
      </p:pic>
      <p:pic>
        <p:nvPicPr>
          <p:cNvPr id="18" name="Graphic 17" descr="Chicken leg outline">
            <a:extLst>
              <a:ext uri="{FF2B5EF4-FFF2-40B4-BE49-F238E27FC236}">
                <a16:creationId xmlns:a16="http://schemas.microsoft.com/office/drawing/2014/main" id="{B10907B6-F46A-5A55-BD79-4FAC8605F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89813" y="1573179"/>
            <a:ext cx="1408176" cy="1408176"/>
          </a:xfrm>
          <a:prstGeom prst="rect">
            <a:avLst/>
          </a:prstGeom>
        </p:spPr>
      </p:pic>
      <p:pic>
        <p:nvPicPr>
          <p:cNvPr id="20" name="Graphic 19" descr="Pasta with solid fill">
            <a:extLst>
              <a:ext uri="{FF2B5EF4-FFF2-40B4-BE49-F238E27FC236}">
                <a16:creationId xmlns:a16="http://schemas.microsoft.com/office/drawing/2014/main" id="{AF4D5D91-9713-F3B5-44D9-5FD7FA01FA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28981" y="63955"/>
            <a:ext cx="1408176" cy="1408176"/>
          </a:xfrm>
          <a:prstGeom prst="rect">
            <a:avLst/>
          </a:prstGeom>
        </p:spPr>
      </p:pic>
      <p:sp>
        <p:nvSpPr>
          <p:cNvPr id="21" name="TextBox 20">
            <a:extLst>
              <a:ext uri="{FF2B5EF4-FFF2-40B4-BE49-F238E27FC236}">
                <a16:creationId xmlns:a16="http://schemas.microsoft.com/office/drawing/2014/main" id="{0C5A0A05-805A-55A1-BEAD-41C0E155083A}"/>
              </a:ext>
            </a:extLst>
          </p:cNvPr>
          <p:cNvSpPr txBox="1"/>
          <p:nvPr/>
        </p:nvSpPr>
        <p:spPr>
          <a:xfrm>
            <a:off x="5737157" y="402782"/>
            <a:ext cx="2856397" cy="707886"/>
          </a:xfrm>
          <a:prstGeom prst="rect">
            <a:avLst/>
          </a:prstGeom>
          <a:noFill/>
        </p:spPr>
        <p:txBody>
          <a:bodyPr wrap="square" rtlCol="0">
            <a:spAutoFit/>
          </a:bodyPr>
          <a:lstStyle/>
          <a:p>
            <a:r>
              <a:rPr lang="en-US" sz="2000" dirty="0"/>
              <a:t>Rendered HTML object = </a:t>
            </a:r>
            <a:r>
              <a:rPr lang="en-US" sz="2000" i="1" dirty="0">
                <a:solidFill>
                  <a:schemeClr val="tx1">
                    <a:lumMod val="60000"/>
                    <a:lumOff val="40000"/>
                  </a:schemeClr>
                </a:solidFill>
              </a:rPr>
              <a:t>Cooked</a:t>
            </a:r>
            <a:r>
              <a:rPr lang="en-US" sz="2000" dirty="0">
                <a:solidFill>
                  <a:schemeClr val="tx1">
                    <a:lumMod val="60000"/>
                    <a:lumOff val="40000"/>
                  </a:schemeClr>
                </a:solidFill>
              </a:rPr>
              <a:t> meal</a:t>
            </a:r>
          </a:p>
        </p:txBody>
      </p:sp>
      <p:pic>
        <p:nvPicPr>
          <p:cNvPr id="23" name="Graphic 22" descr="Table and chairs with solid fill">
            <a:extLst>
              <a:ext uri="{FF2B5EF4-FFF2-40B4-BE49-F238E27FC236}">
                <a16:creationId xmlns:a16="http://schemas.microsoft.com/office/drawing/2014/main" id="{275D61ED-4DC1-3E3C-0F00-1A63DD5F092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99861" y="3891337"/>
            <a:ext cx="1408176" cy="1408176"/>
          </a:xfrm>
          <a:prstGeom prst="rect">
            <a:avLst/>
          </a:prstGeom>
        </p:spPr>
      </p:pic>
      <p:sp>
        <p:nvSpPr>
          <p:cNvPr id="24" name="TextBox 23">
            <a:extLst>
              <a:ext uri="{FF2B5EF4-FFF2-40B4-BE49-F238E27FC236}">
                <a16:creationId xmlns:a16="http://schemas.microsoft.com/office/drawing/2014/main" id="{6BB1D555-B306-8435-1B43-CC368E17DF47}"/>
              </a:ext>
            </a:extLst>
          </p:cNvPr>
          <p:cNvSpPr txBox="1"/>
          <p:nvPr/>
        </p:nvSpPr>
        <p:spPr>
          <a:xfrm>
            <a:off x="5737156" y="4395370"/>
            <a:ext cx="2856397" cy="400110"/>
          </a:xfrm>
          <a:prstGeom prst="rect">
            <a:avLst/>
          </a:prstGeom>
          <a:noFill/>
        </p:spPr>
        <p:txBody>
          <a:bodyPr wrap="square" rtlCol="0">
            <a:spAutoFit/>
          </a:bodyPr>
          <a:lstStyle/>
          <a:p>
            <a:r>
              <a:rPr lang="en-US" sz="2000" dirty="0"/>
              <a:t>*Output() = </a:t>
            </a:r>
            <a:r>
              <a:rPr lang="en-US" sz="2000" dirty="0">
                <a:solidFill>
                  <a:schemeClr val="tx1">
                    <a:lumMod val="60000"/>
                    <a:lumOff val="40000"/>
                  </a:schemeClr>
                </a:solidFill>
              </a:rPr>
              <a:t>Booth</a:t>
            </a:r>
          </a:p>
        </p:txBody>
      </p:sp>
    </p:spTree>
    <p:extLst>
      <p:ext uri="{BB962C8B-B14F-4D97-AF65-F5344CB8AC3E}">
        <p14:creationId xmlns:p14="http://schemas.microsoft.com/office/powerpoint/2010/main" val="162642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2" grpId="0"/>
      <p:bldP spid="15" grpId="0"/>
      <p:bldP spid="21"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C8415-797F-9948-61E6-58A461F1DCE8}"/>
              </a:ext>
            </a:extLst>
          </p:cNvPr>
          <p:cNvSpPr>
            <a:spLocks noGrp="1"/>
          </p:cNvSpPr>
          <p:nvPr>
            <p:ph type="title"/>
          </p:nvPr>
        </p:nvSpPr>
        <p:spPr/>
        <p:txBody>
          <a:bodyPr/>
          <a:lstStyle/>
          <a:p>
            <a:r>
              <a:rPr lang="en-US" dirty="0"/>
              <a:t>Your input is requested</a:t>
            </a:r>
          </a:p>
        </p:txBody>
      </p:sp>
      <p:sp>
        <p:nvSpPr>
          <p:cNvPr id="4" name="Text Placeholder 3">
            <a:extLst>
              <a:ext uri="{FF2B5EF4-FFF2-40B4-BE49-F238E27FC236}">
                <a16:creationId xmlns:a16="http://schemas.microsoft.com/office/drawing/2014/main" id="{F0CC10AD-407F-672B-01A8-A44BE7DFC14A}"/>
              </a:ext>
            </a:extLst>
          </p:cNvPr>
          <p:cNvSpPr>
            <a:spLocks noGrp="1"/>
          </p:cNvSpPr>
          <p:nvPr>
            <p:ph type="body" idx="1"/>
          </p:nvPr>
        </p:nvSpPr>
        <p:spPr/>
        <p:txBody>
          <a:bodyPr>
            <a:normAutofit fontScale="92500" lnSpcReduction="10000"/>
          </a:bodyPr>
          <a:lstStyle/>
          <a:p>
            <a:pPr>
              <a:lnSpc>
                <a:spcPct val="120000"/>
              </a:lnSpc>
            </a:pPr>
            <a:r>
              <a:rPr lang="en-US" dirty="0"/>
              <a:t>Our table looks drab, but, more importantly, it’s </a:t>
            </a:r>
            <a:r>
              <a:rPr lang="en-US" b="1" dirty="0"/>
              <a:t>static</a:t>
            </a:r>
            <a:r>
              <a:rPr lang="en-US" dirty="0"/>
              <a:t>—users can’t </a:t>
            </a:r>
            <a:r>
              <a:rPr lang="en-US" i="1" dirty="0"/>
              <a:t>do</a:t>
            </a:r>
            <a:r>
              <a:rPr lang="en-US" dirty="0"/>
              <a:t> anything with it except look at it. </a:t>
            </a:r>
          </a:p>
          <a:p>
            <a:pPr>
              <a:lnSpc>
                <a:spcPct val="120000"/>
              </a:lnSpc>
            </a:pPr>
            <a:r>
              <a:rPr lang="en-US" dirty="0"/>
              <a:t>Let’s allow users to </a:t>
            </a:r>
            <a:r>
              <a:rPr lang="en-US" i="1" dirty="0"/>
              <a:t>interact</a:t>
            </a:r>
            <a:r>
              <a:rPr lang="en-US" dirty="0"/>
              <a:t> with it—let’s add a drop-down-menu </a:t>
            </a:r>
            <a:r>
              <a:rPr lang="en-US" b="1" dirty="0"/>
              <a:t>input widget</a:t>
            </a:r>
            <a:r>
              <a:rPr lang="en-US" dirty="0"/>
              <a:t>.</a:t>
            </a:r>
          </a:p>
          <a:p>
            <a:pPr>
              <a:lnSpc>
                <a:spcPct val="120000"/>
              </a:lnSpc>
            </a:pPr>
            <a:r>
              <a:rPr lang="en-US" dirty="0"/>
              <a:t>This’ll allow users to decide which column the table is sorted by. </a:t>
            </a:r>
          </a:p>
          <a:p>
            <a:pPr>
              <a:lnSpc>
                <a:spcPct val="120000"/>
              </a:lnSpc>
            </a:pPr>
            <a:r>
              <a:rPr lang="en-US" dirty="0"/>
              <a:t>To set up an input widget in Shiny:</a:t>
            </a:r>
          </a:p>
          <a:p>
            <a:pPr marL="990600" lvl="1" indent="-457200">
              <a:lnSpc>
                <a:spcPct val="120000"/>
              </a:lnSpc>
              <a:spcBef>
                <a:spcPts val="0"/>
              </a:spcBef>
              <a:buFont typeface="+mj-lt"/>
              <a:buAutoNum type="arabicPeriod"/>
            </a:pPr>
            <a:r>
              <a:rPr lang="en-US" dirty="0"/>
              <a:t>Build and place the widget in the UI using the appropriate Shiny function.</a:t>
            </a:r>
          </a:p>
          <a:p>
            <a:pPr marL="990600" lvl="1" indent="-457200">
              <a:lnSpc>
                <a:spcPct val="120000"/>
              </a:lnSpc>
              <a:spcBef>
                <a:spcPts val="0"/>
              </a:spcBef>
              <a:buFont typeface="+mj-lt"/>
              <a:buAutoNum type="arabicPeriod"/>
            </a:pPr>
            <a:r>
              <a:rPr lang="en-US" dirty="0"/>
              <a:t>Pass the widget’s current value from the UI to the server using </a:t>
            </a:r>
            <a:r>
              <a:rPr lang="en-US" b="1" dirty="0"/>
              <a:t>input</a:t>
            </a:r>
            <a:r>
              <a:rPr lang="en-US" dirty="0"/>
              <a:t>.</a:t>
            </a:r>
          </a:p>
          <a:p>
            <a:pPr marL="990600" lvl="1" indent="-457200">
              <a:lnSpc>
                <a:spcPct val="120000"/>
              </a:lnSpc>
              <a:spcBef>
                <a:spcPts val="0"/>
              </a:spcBef>
              <a:buFont typeface="+mj-lt"/>
              <a:buAutoNum type="arabicPeriod"/>
            </a:pPr>
            <a:r>
              <a:rPr lang="en-US" dirty="0"/>
              <a:t>Use that value inside a </a:t>
            </a:r>
            <a:r>
              <a:rPr lang="en-US" b="1" dirty="0"/>
              <a:t>reactive context </a:t>
            </a:r>
            <a:r>
              <a:rPr lang="en-US" dirty="0"/>
              <a:t>on the server side </a:t>
            </a:r>
            <a:r>
              <a:rPr lang="en-US" i="1" dirty="0"/>
              <a:t>somehow.</a:t>
            </a:r>
            <a:endParaRPr lang="en-US" dirty="0"/>
          </a:p>
        </p:txBody>
      </p:sp>
    </p:spTree>
    <p:extLst>
      <p:ext uri="{BB962C8B-B14F-4D97-AF65-F5344CB8AC3E}">
        <p14:creationId xmlns:p14="http://schemas.microsoft.com/office/powerpoint/2010/main" val="99129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F3FD-E291-776F-DD14-F5EB6AF27523}"/>
              </a:ext>
            </a:extLst>
          </p:cNvPr>
          <p:cNvSpPr>
            <a:spLocks noGrp="1"/>
          </p:cNvSpPr>
          <p:nvPr>
            <p:ph type="title"/>
          </p:nvPr>
        </p:nvSpPr>
        <p:spPr/>
        <p:txBody>
          <a:bodyPr/>
          <a:lstStyle/>
          <a:p>
            <a:r>
              <a:rPr lang="en-US" dirty="0"/>
              <a:t>Selector connector</a:t>
            </a:r>
          </a:p>
        </p:txBody>
      </p:sp>
      <p:sp>
        <p:nvSpPr>
          <p:cNvPr id="3" name="Text Placeholder 2">
            <a:extLst>
              <a:ext uri="{FF2B5EF4-FFF2-40B4-BE49-F238E27FC236}">
                <a16:creationId xmlns:a16="http://schemas.microsoft.com/office/drawing/2014/main" id="{0283154E-E4C3-7EAD-DFA5-5DBB7CA823E8}"/>
              </a:ext>
            </a:extLst>
          </p:cNvPr>
          <p:cNvSpPr>
            <a:spLocks noGrp="1"/>
          </p:cNvSpPr>
          <p:nvPr>
            <p:ph type="body" idx="1"/>
          </p:nvPr>
        </p:nvSpPr>
        <p:spPr/>
        <p:txBody>
          <a:bodyPr/>
          <a:lstStyle/>
          <a:p>
            <a:pPr>
              <a:lnSpc>
                <a:spcPct val="100000"/>
              </a:lnSpc>
            </a:pPr>
            <a:r>
              <a:rPr lang="en-US" dirty="0"/>
              <a:t>We gave </a:t>
            </a:r>
            <a:r>
              <a:rPr lang="en-US" dirty="0" err="1"/>
              <a:t>selectInput</a:t>
            </a:r>
            <a:r>
              <a:rPr lang="en-US" dirty="0"/>
              <a:t>() three inputs:</a:t>
            </a:r>
          </a:p>
          <a:p>
            <a:pPr marL="1016000" lvl="1" indent="-457200">
              <a:lnSpc>
                <a:spcPct val="100000"/>
              </a:lnSpc>
              <a:spcBef>
                <a:spcPts val="0"/>
              </a:spcBef>
              <a:buFont typeface="+mj-lt"/>
              <a:buAutoNum type="arabicPeriod"/>
            </a:pPr>
            <a:r>
              <a:rPr lang="en-US" dirty="0"/>
              <a:t>An </a:t>
            </a:r>
            <a:r>
              <a:rPr lang="en-US" b="1" dirty="0" err="1"/>
              <a:t>inputId</a:t>
            </a:r>
            <a:r>
              <a:rPr lang="en-US" dirty="0"/>
              <a:t>. A nickname used to slap this widget’s current value onto the </a:t>
            </a:r>
            <a:r>
              <a:rPr lang="en-US" b="1" dirty="0"/>
              <a:t>input</a:t>
            </a:r>
            <a:r>
              <a:rPr lang="en-US" dirty="0"/>
              <a:t> object and pass it to the server.</a:t>
            </a:r>
          </a:p>
          <a:p>
            <a:pPr lvl="2">
              <a:lnSpc>
                <a:spcPct val="100000"/>
              </a:lnSpc>
              <a:spcBef>
                <a:spcPts val="0"/>
              </a:spcBef>
              <a:buFont typeface="Wingdings" panose="05000000000000000000" pitchFamily="2" charset="2"/>
              <a:buChar char="§"/>
            </a:pPr>
            <a:r>
              <a:rPr lang="en-US" dirty="0"/>
              <a:t>VERY like how </a:t>
            </a:r>
            <a:r>
              <a:rPr lang="en-US" b="1" dirty="0" err="1"/>
              <a:t>outputId</a:t>
            </a:r>
            <a:r>
              <a:rPr lang="en-US" dirty="0" err="1"/>
              <a:t>s</a:t>
            </a:r>
            <a:r>
              <a:rPr lang="en-US" dirty="0"/>
              <a:t> are used to slap rendered outputs onto the </a:t>
            </a:r>
            <a:r>
              <a:rPr lang="en-US" b="1" dirty="0"/>
              <a:t>output</a:t>
            </a:r>
            <a:r>
              <a:rPr lang="en-US" dirty="0"/>
              <a:t> object to pass them to the UI </a:t>
            </a:r>
            <a:r>
              <a:rPr lang="en-US" dirty="0">
                <a:sym typeface="Wingdings" panose="05000000000000000000" pitchFamily="2" charset="2"/>
              </a:rPr>
              <a:t>.</a:t>
            </a:r>
            <a:endParaRPr lang="en-US" dirty="0"/>
          </a:p>
          <a:p>
            <a:pPr marL="1016000" lvl="1" indent="-457200">
              <a:lnSpc>
                <a:spcPct val="100000"/>
              </a:lnSpc>
              <a:spcBef>
                <a:spcPts val="0"/>
              </a:spcBef>
              <a:buFont typeface="+mj-lt"/>
              <a:buAutoNum type="arabicPeriod"/>
            </a:pPr>
            <a:r>
              <a:rPr lang="en-US" dirty="0"/>
              <a:t>A </a:t>
            </a:r>
            <a:r>
              <a:rPr lang="en-US" b="1" dirty="0"/>
              <a:t>label</a:t>
            </a:r>
            <a:r>
              <a:rPr lang="en-US" dirty="0"/>
              <a:t>, text that describes what the widget does.</a:t>
            </a:r>
          </a:p>
          <a:p>
            <a:pPr marL="1016000" lvl="1" indent="-457200">
              <a:lnSpc>
                <a:spcPct val="100000"/>
              </a:lnSpc>
              <a:spcBef>
                <a:spcPts val="0"/>
              </a:spcBef>
              <a:buFont typeface="+mj-lt"/>
              <a:buAutoNum type="arabicPeriod"/>
            </a:pPr>
            <a:r>
              <a:rPr lang="en-US" b="1" dirty="0"/>
              <a:t>choices</a:t>
            </a:r>
            <a:r>
              <a:rPr lang="en-US" dirty="0"/>
              <a:t> that populate the drop-down menu. </a:t>
            </a:r>
          </a:p>
          <a:p>
            <a:pPr marL="558800" indent="-457200">
              <a:lnSpc>
                <a:spcPct val="100000"/>
              </a:lnSpc>
            </a:pPr>
            <a:r>
              <a:rPr lang="en-US" dirty="0"/>
              <a:t>Notice our widget doesn’t do anything when played with…we need to add the corresponding server code!</a:t>
            </a:r>
          </a:p>
        </p:txBody>
      </p:sp>
    </p:spTree>
    <p:extLst>
      <p:ext uri="{BB962C8B-B14F-4D97-AF65-F5344CB8AC3E}">
        <p14:creationId xmlns:p14="http://schemas.microsoft.com/office/powerpoint/2010/main" val="46795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Installation / set-up </a:t>
            </a:r>
            <a:endParaRPr dirty="0"/>
          </a:p>
        </p:txBody>
      </p:sp>
      <p:sp>
        <p:nvSpPr>
          <p:cNvPr id="88" name="Google Shape;8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46710" algn="l" rtl="0">
              <a:spcBef>
                <a:spcPts val="0"/>
              </a:spcBef>
              <a:spcAft>
                <a:spcPts val="0"/>
              </a:spcAft>
              <a:buSzPct val="100000"/>
              <a:buChar char="●"/>
            </a:pPr>
            <a:r>
              <a:rPr lang="en" dirty="0"/>
              <a:t>This course assumes you’ve downloaded and</a:t>
            </a:r>
            <a:r>
              <a:rPr lang="en" b="1" dirty="0"/>
              <a:t> </a:t>
            </a:r>
            <a:r>
              <a:rPr lang="en" dirty="0"/>
              <a:t>installed R and RStudio.</a:t>
            </a:r>
            <a:endParaRPr dirty="0"/>
          </a:p>
          <a:p>
            <a:pPr marL="914400" lvl="1" indent="-327025" algn="l" rtl="0">
              <a:spcBef>
                <a:spcPts val="0"/>
              </a:spcBef>
              <a:spcAft>
                <a:spcPts val="0"/>
              </a:spcAft>
              <a:buSzPct val="100000"/>
              <a:buChar char="○"/>
            </a:pPr>
            <a:r>
              <a:rPr lang="en" dirty="0"/>
              <a:t>If you haven’t, raise your hand!</a:t>
            </a:r>
            <a:endParaRPr dirty="0"/>
          </a:p>
          <a:p>
            <a:pPr marL="457200" lvl="0" indent="-346710" algn="l" rtl="0">
              <a:spcBef>
                <a:spcPts val="0"/>
              </a:spcBef>
              <a:spcAft>
                <a:spcPts val="0"/>
              </a:spcAft>
              <a:buSzPct val="100000"/>
              <a:buChar char="●"/>
            </a:pPr>
            <a:r>
              <a:rPr lang="en-US" dirty="0"/>
              <a:t>Please install the packages we’l use today now:</a:t>
            </a:r>
            <a:endParaRPr dirty="0"/>
          </a:p>
          <a:p>
            <a:pPr marL="914400" marR="241300" lvl="1" indent="-327025" algn="l" rtl="0">
              <a:lnSpc>
                <a:spcPct val="150000"/>
              </a:lnSpc>
              <a:spcBef>
                <a:spcPts val="0"/>
              </a:spcBef>
              <a:spcAft>
                <a:spcPts val="0"/>
              </a:spcAft>
              <a:buClr>
                <a:schemeClr val="accent2"/>
              </a:buClr>
              <a:buSzPct val="166666"/>
              <a:buChar char="○"/>
            </a:pPr>
            <a:r>
              <a:rPr lang="en" sz="1400" b="1" dirty="0">
                <a:solidFill>
                  <a:schemeClr val="tx1">
                    <a:lumMod val="60000"/>
                    <a:lumOff val="40000"/>
                  </a:schemeClr>
                </a:solidFill>
                <a:latin typeface="+mj-lt"/>
                <a:ea typeface="Courier New"/>
                <a:cs typeface="Courier New"/>
                <a:sym typeface="Courier New"/>
              </a:rPr>
              <a:t>install.packages(c("shiny", "dplyr", "ggplot2", "leaflet", </a:t>
            </a:r>
          </a:p>
          <a:p>
            <a:pPr marL="587375" marR="241300" lvl="1" indent="0" algn="l" rtl="0">
              <a:lnSpc>
                <a:spcPct val="150000"/>
              </a:lnSpc>
              <a:spcBef>
                <a:spcPts val="0"/>
              </a:spcBef>
              <a:spcAft>
                <a:spcPts val="0"/>
              </a:spcAft>
              <a:buClr>
                <a:schemeClr val="accent2"/>
              </a:buClr>
              <a:buSzPct val="166666"/>
              <a:buNone/>
            </a:pPr>
            <a:r>
              <a:rPr lang="en" sz="1400" b="1" dirty="0">
                <a:solidFill>
                  <a:schemeClr val="tx1">
                    <a:lumMod val="60000"/>
                    <a:lumOff val="40000"/>
                  </a:schemeClr>
                </a:solidFill>
                <a:latin typeface="+mj-lt"/>
                <a:ea typeface="Courier New"/>
                <a:cs typeface="Courier New"/>
                <a:sym typeface="Courier New"/>
              </a:rPr>
              <a:t>	"DT", "plotly", "gapminder", "sf"))</a:t>
            </a:r>
            <a:endParaRPr sz="2400" b="1" dirty="0">
              <a:solidFill>
                <a:schemeClr val="tx1">
                  <a:lumMod val="60000"/>
                  <a:lumOff val="40000"/>
                </a:schemeClr>
              </a:solidFill>
              <a:latin typeface="+mj-lt"/>
            </a:endParaRPr>
          </a:p>
          <a:p>
            <a:pPr marL="457200" lvl="0" indent="-346710" algn="l" rtl="0">
              <a:spcBef>
                <a:spcPts val="0"/>
              </a:spcBef>
              <a:spcAft>
                <a:spcPts val="0"/>
              </a:spcAft>
              <a:buSzPct val="100000"/>
              <a:buChar char="●"/>
            </a:pPr>
            <a:r>
              <a:rPr lang="en" dirty="0"/>
              <a:t>Previous R+RStudio experience </a:t>
            </a:r>
            <a:r>
              <a:rPr lang="en" b="1" dirty="0"/>
              <a:t>is </a:t>
            </a:r>
            <a:r>
              <a:rPr lang="en" dirty="0"/>
              <a:t>assumed—</a:t>
            </a:r>
            <a:r>
              <a:rPr lang="en" b="1" dirty="0"/>
              <a:t>this workshop won’t cover </a:t>
            </a:r>
            <a:r>
              <a:rPr lang="en" b="1" i="1" dirty="0"/>
              <a:t>any </a:t>
            </a:r>
            <a:r>
              <a:rPr lang="en" b="1" dirty="0"/>
              <a:t>introductory R content!</a:t>
            </a:r>
            <a:endParaRPr b="1" dirty="0"/>
          </a:p>
          <a:p>
            <a:pPr marL="457200" lvl="0" indent="-346710" algn="l" rtl="0">
              <a:spcBef>
                <a:spcPts val="0"/>
              </a:spcBef>
              <a:spcAft>
                <a:spcPts val="0"/>
              </a:spcAft>
              <a:buSzPct val="100000"/>
              <a:buChar char="●"/>
            </a:pPr>
            <a:r>
              <a:rPr lang="en" dirty="0"/>
              <a:t>However, </a:t>
            </a:r>
            <a:r>
              <a:rPr lang="en" b="1" dirty="0"/>
              <a:t>no </a:t>
            </a:r>
            <a:r>
              <a:rPr lang="en" dirty="0"/>
              <a:t>previous Shiny or web development experience is assumed—our goal is to take </a:t>
            </a:r>
            <a:r>
              <a:rPr lang="en" i="1" dirty="0"/>
              <a:t>everyone </a:t>
            </a:r>
            <a:r>
              <a:rPr lang="en" dirty="0"/>
              <a:t>from “web 0 to web hero!”</a:t>
            </a:r>
          </a:p>
          <a:p>
            <a:pPr indent="-346710">
              <a:buSzPct val="100000"/>
            </a:pPr>
            <a:r>
              <a:rPr lang="en" dirty="0"/>
              <a:t>Open the online curriculum: </a:t>
            </a:r>
            <a:r>
              <a:rPr lang="en-US" dirty="0">
                <a:solidFill>
                  <a:schemeClr val="accent3">
                    <a:lumMod val="7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https://z.umn.edu/Rshiny</a:t>
            </a:r>
            <a:endParaRPr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xEl>
                                              <p:pRg st="1" end="1"/>
                                            </p:txEl>
                                          </p:spTgt>
                                        </p:tgtEl>
                                        <p:attrNameLst>
                                          <p:attrName>style.visibility</p:attrName>
                                        </p:attrNameLst>
                                      </p:cBhvr>
                                      <p:to>
                                        <p:strVal val="visible"/>
                                      </p:to>
                                    </p:set>
                                    <p:animEffect transition="in" filter="fade">
                                      <p:cBhvr>
                                        <p:cTn id="10" dur="500"/>
                                        <p:tgtEl>
                                          <p:spTgt spid="88">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8">
                                            <p:txEl>
                                              <p:pRg st="2" end="2"/>
                                            </p:txEl>
                                          </p:spTgt>
                                        </p:tgtEl>
                                        <p:attrNameLst>
                                          <p:attrName>style.visibility</p:attrName>
                                        </p:attrNameLst>
                                      </p:cBhvr>
                                      <p:to>
                                        <p:strVal val="visible"/>
                                      </p:to>
                                    </p:set>
                                    <p:animEffect transition="in" filter="fade">
                                      <p:cBhvr>
                                        <p:cTn id="14" dur="500"/>
                                        <p:tgtEl>
                                          <p:spTgt spid="88">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8">
                                            <p:txEl>
                                              <p:pRg st="3" end="3"/>
                                            </p:txEl>
                                          </p:spTgt>
                                        </p:tgtEl>
                                        <p:attrNameLst>
                                          <p:attrName>style.visibility</p:attrName>
                                        </p:attrNameLst>
                                      </p:cBhvr>
                                      <p:to>
                                        <p:strVal val="visible"/>
                                      </p:to>
                                    </p:set>
                                    <p:animEffect transition="in" filter="fade">
                                      <p:cBhvr>
                                        <p:cTn id="17" dur="500"/>
                                        <p:tgtEl>
                                          <p:spTgt spid="88">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8">
                                            <p:txEl>
                                              <p:pRg st="4" end="4"/>
                                            </p:txEl>
                                          </p:spTgt>
                                        </p:tgtEl>
                                        <p:attrNameLst>
                                          <p:attrName>style.visibility</p:attrName>
                                        </p:attrNameLst>
                                      </p:cBhvr>
                                      <p:to>
                                        <p:strVal val="visible"/>
                                      </p:to>
                                    </p:set>
                                    <p:animEffect transition="in" filter="fade">
                                      <p:cBhvr>
                                        <p:cTn id="20" dur="500"/>
                                        <p:tgtEl>
                                          <p:spTgt spid="8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8">
                                            <p:txEl>
                                              <p:pRg st="5" end="5"/>
                                            </p:txEl>
                                          </p:spTgt>
                                        </p:tgtEl>
                                        <p:attrNameLst>
                                          <p:attrName>style.visibility</p:attrName>
                                        </p:attrNameLst>
                                      </p:cBhvr>
                                      <p:to>
                                        <p:strVal val="visible"/>
                                      </p:to>
                                    </p:set>
                                    <p:animEffect transition="in" filter="fade">
                                      <p:cBhvr>
                                        <p:cTn id="25" dur="500"/>
                                        <p:tgtEl>
                                          <p:spTgt spid="8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8">
                                            <p:txEl>
                                              <p:pRg st="6" end="6"/>
                                            </p:txEl>
                                          </p:spTgt>
                                        </p:tgtEl>
                                        <p:attrNameLst>
                                          <p:attrName>style.visibility</p:attrName>
                                        </p:attrNameLst>
                                      </p:cBhvr>
                                      <p:to>
                                        <p:strVal val="visible"/>
                                      </p:to>
                                    </p:set>
                                    <p:animEffect transition="in" filter="fade">
                                      <p:cBhvr>
                                        <p:cTn id="30" dur="500"/>
                                        <p:tgtEl>
                                          <p:spTgt spid="8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8">
                                            <p:txEl>
                                              <p:pRg st="7" end="7"/>
                                            </p:txEl>
                                          </p:spTgt>
                                        </p:tgtEl>
                                        <p:attrNameLst>
                                          <p:attrName>style.visibility</p:attrName>
                                        </p:attrNameLst>
                                      </p:cBhvr>
                                      <p:to>
                                        <p:strVal val="visible"/>
                                      </p:to>
                                    </p:set>
                                    <p:animEffect transition="in" filter="fade">
                                      <p:cBhvr>
                                        <p:cTn id="35" dur="500"/>
                                        <p:tgtEl>
                                          <p:spTgt spid="8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F3FD-E291-776F-DD14-F5EB6AF27523}"/>
              </a:ext>
            </a:extLst>
          </p:cNvPr>
          <p:cNvSpPr>
            <a:spLocks noGrp="1"/>
          </p:cNvSpPr>
          <p:nvPr>
            <p:ph type="title"/>
          </p:nvPr>
        </p:nvSpPr>
        <p:spPr/>
        <p:txBody>
          <a:bodyPr/>
          <a:lstStyle/>
          <a:p>
            <a:r>
              <a:rPr lang="en-US" dirty="0"/>
              <a:t>Event planning</a:t>
            </a:r>
          </a:p>
        </p:txBody>
      </p:sp>
      <p:sp>
        <p:nvSpPr>
          <p:cNvPr id="3" name="Text Placeholder 2">
            <a:extLst>
              <a:ext uri="{FF2B5EF4-FFF2-40B4-BE49-F238E27FC236}">
                <a16:creationId xmlns:a16="http://schemas.microsoft.com/office/drawing/2014/main" id="{0283154E-E4C3-7EAD-DFA5-5DBB7CA823E8}"/>
              </a:ext>
            </a:extLst>
          </p:cNvPr>
          <p:cNvSpPr>
            <a:spLocks noGrp="1"/>
          </p:cNvSpPr>
          <p:nvPr>
            <p:ph type="body" idx="1"/>
          </p:nvPr>
        </p:nvSpPr>
        <p:spPr/>
        <p:txBody>
          <a:bodyPr>
            <a:normAutofit fontScale="70000" lnSpcReduction="20000"/>
          </a:bodyPr>
          <a:lstStyle/>
          <a:p>
            <a:pPr>
              <a:lnSpc>
                <a:spcPct val="120000"/>
              </a:lnSpc>
            </a:pPr>
            <a:r>
              <a:rPr lang="en-US" b="1" dirty="0"/>
              <a:t>Event</a:t>
            </a:r>
            <a:r>
              <a:rPr lang="en-US" dirty="0"/>
              <a:t>: Any action a user can take the app might track.</a:t>
            </a:r>
          </a:p>
          <a:p>
            <a:pPr lvl="1">
              <a:lnSpc>
                <a:spcPct val="120000"/>
              </a:lnSpc>
              <a:spcBef>
                <a:spcPts val="0"/>
              </a:spcBef>
            </a:pPr>
            <a:r>
              <a:rPr lang="en-US" dirty="0"/>
              <a:t>Ex: User selects a new choice for our widget.</a:t>
            </a:r>
          </a:p>
          <a:p>
            <a:pPr>
              <a:lnSpc>
                <a:spcPct val="120000"/>
              </a:lnSpc>
            </a:pPr>
            <a:r>
              <a:rPr lang="en-US" b="1" dirty="0"/>
              <a:t>Event handling: </a:t>
            </a:r>
            <a:r>
              <a:rPr lang="en-US" dirty="0"/>
              <a:t>Executing code that “decides” how (or if) the app will </a:t>
            </a:r>
            <a:r>
              <a:rPr lang="en-US" i="1" dirty="0"/>
              <a:t>react</a:t>
            </a:r>
            <a:r>
              <a:rPr lang="en-US" dirty="0"/>
              <a:t>.</a:t>
            </a:r>
          </a:p>
          <a:p>
            <a:pPr lvl="1">
              <a:lnSpc>
                <a:spcPct val="120000"/>
              </a:lnSpc>
              <a:spcBef>
                <a:spcPts val="0"/>
              </a:spcBef>
            </a:pPr>
            <a:r>
              <a:rPr lang="en-US" dirty="0"/>
              <a:t>Ex: Our app acts to re-sort the table.</a:t>
            </a:r>
          </a:p>
          <a:p>
            <a:pPr>
              <a:lnSpc>
                <a:spcPct val="120000"/>
              </a:lnSpc>
            </a:pPr>
            <a:r>
              <a:rPr lang="en-US" b="1" dirty="0"/>
              <a:t>Reactive object</a:t>
            </a:r>
            <a:r>
              <a:rPr lang="en-US" dirty="0"/>
              <a:t>: A value that </a:t>
            </a:r>
            <a:r>
              <a:rPr lang="en-US" i="1" dirty="0"/>
              <a:t>might</a:t>
            </a:r>
            <a:r>
              <a:rPr lang="en-US" dirty="0"/>
              <a:t> change at any time as a result of an event (rather than due to our code).</a:t>
            </a:r>
          </a:p>
          <a:p>
            <a:pPr lvl="1">
              <a:lnSpc>
                <a:spcPct val="120000"/>
              </a:lnSpc>
              <a:spcBef>
                <a:spcPts val="0"/>
              </a:spcBef>
            </a:pPr>
            <a:r>
              <a:rPr lang="en-US" dirty="0"/>
              <a:t>Ex: </a:t>
            </a:r>
            <a:r>
              <a:rPr lang="en-US" dirty="0" err="1"/>
              <a:t>input$sorted_column</a:t>
            </a:r>
            <a:r>
              <a:rPr lang="en-US" dirty="0"/>
              <a:t>, which will change whenever the user selects a new choice.</a:t>
            </a:r>
          </a:p>
          <a:p>
            <a:pPr>
              <a:lnSpc>
                <a:spcPct val="120000"/>
              </a:lnSpc>
            </a:pPr>
            <a:r>
              <a:rPr lang="en-US" b="1" dirty="0"/>
              <a:t>Reactive context</a:t>
            </a:r>
            <a:r>
              <a:rPr lang="en-US" dirty="0"/>
              <a:t>: A code block Shiny </a:t>
            </a:r>
            <a:r>
              <a:rPr lang="en-US" i="1" dirty="0"/>
              <a:t>knows</a:t>
            </a:r>
            <a:r>
              <a:rPr lang="en-US" dirty="0"/>
              <a:t> might contain reactive objects.</a:t>
            </a:r>
          </a:p>
          <a:p>
            <a:pPr lvl="1">
              <a:lnSpc>
                <a:spcPct val="120000"/>
              </a:lnSpc>
              <a:spcBef>
                <a:spcPts val="0"/>
              </a:spcBef>
            </a:pPr>
            <a:r>
              <a:rPr lang="en-US" dirty="0"/>
              <a:t>Ex: </a:t>
            </a:r>
            <a:r>
              <a:rPr lang="en-US" dirty="0" err="1"/>
              <a:t>renderTable’s</a:t>
            </a:r>
            <a:r>
              <a:rPr lang="en-US" dirty="0"/>
              <a:t> </a:t>
            </a:r>
            <a:r>
              <a:rPr lang="en-US" b="1" dirty="0"/>
              <a:t>expression</a:t>
            </a:r>
            <a:r>
              <a:rPr lang="en-US" dirty="0"/>
              <a:t> (the braced part { … }) </a:t>
            </a:r>
          </a:p>
          <a:p>
            <a:pPr lvl="1">
              <a:lnSpc>
                <a:spcPct val="120000"/>
              </a:lnSpc>
              <a:spcBef>
                <a:spcPts val="0"/>
              </a:spcBef>
            </a:pPr>
            <a:r>
              <a:rPr lang="en-US" i="1" dirty="0"/>
              <a:t>In general</a:t>
            </a:r>
            <a:r>
              <a:rPr lang="en-US" dirty="0"/>
              <a:t>, braces ( { … } ) mark reactive contexts in Shiny server functions. </a:t>
            </a:r>
          </a:p>
          <a:p>
            <a:pPr>
              <a:lnSpc>
                <a:spcPct val="120000"/>
              </a:lnSpc>
            </a:pPr>
            <a:r>
              <a:rPr lang="en-US" b="1" dirty="0"/>
              <a:t>Key idea</a:t>
            </a:r>
            <a:r>
              <a:rPr lang="en-US" dirty="0"/>
              <a:t>: Whenever a reactive object inside a reactive context changes, Shiny “handles” that event </a:t>
            </a:r>
            <a:r>
              <a:rPr lang="en-US" i="1" dirty="0"/>
              <a:t>by re-running the entire reactive context</a:t>
            </a:r>
            <a:r>
              <a:rPr lang="en-US" dirty="0"/>
              <a:t>. </a:t>
            </a:r>
          </a:p>
          <a:p>
            <a:pPr lvl="1">
              <a:lnSpc>
                <a:spcPct val="120000"/>
              </a:lnSpc>
              <a:spcBef>
                <a:spcPts val="0"/>
              </a:spcBef>
            </a:pPr>
            <a:r>
              <a:rPr lang="en-US" b="1" dirty="0"/>
              <a:t>The logic</a:t>
            </a:r>
            <a:r>
              <a:rPr lang="en-US" dirty="0"/>
              <a:t>: If key inputs have changed, our outputs are “outdated” and need refreshing. </a:t>
            </a:r>
          </a:p>
        </p:txBody>
      </p:sp>
    </p:spTree>
    <p:extLst>
      <p:ext uri="{BB962C8B-B14F-4D97-AF65-F5344CB8AC3E}">
        <p14:creationId xmlns:p14="http://schemas.microsoft.com/office/powerpoint/2010/main" val="339371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6141-08E8-ADE3-11E9-094B8EA67DA7}"/>
              </a:ext>
            </a:extLst>
          </p:cNvPr>
          <p:cNvSpPr>
            <a:spLocks noGrp="1"/>
          </p:cNvSpPr>
          <p:nvPr>
            <p:ph type="title"/>
          </p:nvPr>
        </p:nvSpPr>
        <p:spPr/>
        <p:txBody>
          <a:bodyPr/>
          <a:lstStyle/>
          <a:p>
            <a:r>
              <a:rPr lang="en-US" dirty="0"/>
              <a:t>Advance directive</a:t>
            </a:r>
          </a:p>
        </p:txBody>
      </p:sp>
      <p:sp>
        <p:nvSpPr>
          <p:cNvPr id="3" name="Text Placeholder 2">
            <a:extLst>
              <a:ext uri="{FF2B5EF4-FFF2-40B4-BE49-F238E27FC236}">
                <a16:creationId xmlns:a16="http://schemas.microsoft.com/office/drawing/2014/main" id="{DA0283FA-2C9C-E54C-A9A9-E0481F6C3F50}"/>
              </a:ext>
            </a:extLst>
          </p:cNvPr>
          <p:cNvSpPr>
            <a:spLocks noGrp="1"/>
          </p:cNvSpPr>
          <p:nvPr>
            <p:ph type="body" idx="1"/>
          </p:nvPr>
        </p:nvSpPr>
        <p:spPr/>
        <p:txBody>
          <a:bodyPr/>
          <a:lstStyle/>
          <a:p>
            <a:pPr>
              <a:lnSpc>
                <a:spcPct val="100000"/>
              </a:lnSpc>
            </a:pPr>
            <a:r>
              <a:rPr lang="en-US" dirty="0"/>
              <a:t>In R, YOU’RE the user. R must meet YOUR needs </a:t>
            </a:r>
            <a:r>
              <a:rPr lang="en-US" i="1" dirty="0"/>
              <a:t>NOW</a:t>
            </a:r>
            <a:r>
              <a:rPr lang="en-US" dirty="0"/>
              <a:t>.</a:t>
            </a:r>
          </a:p>
          <a:p>
            <a:pPr lvl="1">
              <a:lnSpc>
                <a:spcPct val="100000"/>
              </a:lnSpc>
              <a:spcBef>
                <a:spcPts val="0"/>
              </a:spcBef>
            </a:pPr>
            <a:r>
              <a:rPr lang="en-US" b="1" dirty="0"/>
              <a:t>Imperative eval</a:t>
            </a:r>
            <a:r>
              <a:rPr lang="en-US" dirty="0"/>
              <a:t>: “R, make me a sandwich, this way, ASAP!”</a:t>
            </a:r>
          </a:p>
          <a:p>
            <a:pPr>
              <a:lnSpc>
                <a:spcPct val="100000"/>
              </a:lnSpc>
            </a:pPr>
            <a:r>
              <a:rPr lang="en-US" dirty="0"/>
              <a:t>For a Shiny app, though, you’re </a:t>
            </a:r>
            <a:r>
              <a:rPr lang="en-US" i="1" dirty="0"/>
              <a:t>not</a:t>
            </a:r>
            <a:r>
              <a:rPr lang="en-US" dirty="0"/>
              <a:t> the user! Your users are whoever, with whatever needs, whenever. </a:t>
            </a:r>
          </a:p>
          <a:p>
            <a:pPr lvl="1">
              <a:lnSpc>
                <a:spcPct val="100000"/>
              </a:lnSpc>
              <a:spcBef>
                <a:spcPts val="0"/>
              </a:spcBef>
            </a:pPr>
            <a:r>
              <a:rPr lang="en-US" dirty="0"/>
              <a:t>We must </a:t>
            </a:r>
            <a:r>
              <a:rPr lang="en-US" i="1" dirty="0"/>
              <a:t>anticipate</a:t>
            </a:r>
            <a:r>
              <a:rPr lang="en-US" dirty="0"/>
              <a:t> their needs and </a:t>
            </a:r>
            <a:r>
              <a:rPr lang="en-US" i="1" dirty="0"/>
              <a:t>plan</a:t>
            </a:r>
            <a:r>
              <a:rPr lang="en-US" dirty="0"/>
              <a:t> to handle them!</a:t>
            </a:r>
          </a:p>
          <a:p>
            <a:pPr lvl="1">
              <a:lnSpc>
                <a:spcPct val="100000"/>
              </a:lnSpc>
              <a:spcBef>
                <a:spcPts val="0"/>
              </a:spcBef>
            </a:pPr>
            <a:r>
              <a:rPr lang="en-US" b="1" dirty="0"/>
              <a:t>Directive eval</a:t>
            </a:r>
            <a:r>
              <a:rPr lang="en-US" dirty="0"/>
              <a:t>: “R, whenever someone comes and wants a sandwich, use these </a:t>
            </a:r>
            <a:r>
              <a:rPr lang="en-US" i="1" dirty="0"/>
              <a:t>general</a:t>
            </a:r>
            <a:r>
              <a:rPr lang="en-US" dirty="0"/>
              <a:t> instructions to make it using whatever inputs are around. Oh, and </a:t>
            </a:r>
            <a:r>
              <a:rPr lang="en-US" i="1" dirty="0"/>
              <a:t>don’t</a:t>
            </a:r>
            <a:r>
              <a:rPr lang="en-US" dirty="0"/>
              <a:t> do stuff </a:t>
            </a:r>
            <a:r>
              <a:rPr lang="en-US" i="1" dirty="0"/>
              <a:t>unless</a:t>
            </a:r>
            <a:r>
              <a:rPr lang="en-US" dirty="0"/>
              <a:t> and </a:t>
            </a:r>
            <a:r>
              <a:rPr lang="en-US" i="1" dirty="0"/>
              <a:t>until</a:t>
            </a:r>
            <a:r>
              <a:rPr lang="en-US" dirty="0"/>
              <a:t> it’s needed.”  </a:t>
            </a:r>
          </a:p>
        </p:txBody>
      </p:sp>
    </p:spTree>
    <p:extLst>
      <p:ext uri="{BB962C8B-B14F-4D97-AF65-F5344CB8AC3E}">
        <p14:creationId xmlns:p14="http://schemas.microsoft.com/office/powerpoint/2010/main" val="242656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2388-5F99-873D-F994-A21FE6557641}"/>
              </a:ext>
            </a:extLst>
          </p:cNvPr>
          <p:cNvSpPr>
            <a:spLocks noGrp="1"/>
          </p:cNvSpPr>
          <p:nvPr>
            <p:ph type="title"/>
          </p:nvPr>
        </p:nvSpPr>
        <p:spPr/>
        <p:txBody>
          <a:bodyPr/>
          <a:lstStyle/>
          <a:p>
            <a:r>
              <a:rPr lang="en-US" dirty="0"/>
              <a:t>Button chops</a:t>
            </a:r>
          </a:p>
        </p:txBody>
      </p:sp>
      <p:sp>
        <p:nvSpPr>
          <p:cNvPr id="3" name="Text Placeholder 2">
            <a:extLst>
              <a:ext uri="{FF2B5EF4-FFF2-40B4-BE49-F238E27FC236}">
                <a16:creationId xmlns:a16="http://schemas.microsoft.com/office/drawing/2014/main" id="{70BF5300-AD15-E764-8FD6-4A4BC05A8341}"/>
              </a:ext>
            </a:extLst>
          </p:cNvPr>
          <p:cNvSpPr>
            <a:spLocks noGrp="1"/>
          </p:cNvSpPr>
          <p:nvPr>
            <p:ph type="body" idx="1"/>
          </p:nvPr>
        </p:nvSpPr>
        <p:spPr/>
        <p:txBody>
          <a:bodyPr>
            <a:normAutofit fontScale="92500" lnSpcReduction="20000"/>
          </a:bodyPr>
          <a:lstStyle/>
          <a:p>
            <a:r>
              <a:rPr lang="en-US" dirty="0"/>
              <a:t>Users may want control over when the table updates, especially if they have lots of widgets to fiddle with or if updates are slow.</a:t>
            </a:r>
          </a:p>
          <a:p>
            <a:r>
              <a:rPr lang="en-US" dirty="0"/>
              <a:t>Let’s give them a button widget—the table won’t update until it’s pressed.</a:t>
            </a:r>
          </a:p>
          <a:p>
            <a:pPr>
              <a:lnSpc>
                <a:spcPct val="110000"/>
              </a:lnSpc>
            </a:pPr>
            <a:r>
              <a:rPr lang="en-US" dirty="0"/>
              <a:t>How should we </a:t>
            </a:r>
            <a:r>
              <a:rPr lang="en-US" b="1" dirty="0"/>
              <a:t>handle</a:t>
            </a:r>
            <a:r>
              <a:rPr lang="en-US" dirty="0"/>
              <a:t> button presses? </a:t>
            </a:r>
          </a:p>
          <a:p>
            <a:pPr lvl="1">
              <a:lnSpc>
                <a:spcPct val="110000"/>
              </a:lnSpc>
              <a:spcBef>
                <a:spcPts val="0"/>
              </a:spcBef>
            </a:pPr>
            <a:r>
              <a:rPr lang="en-US" dirty="0"/>
              <a:t>We want button presses to trigger rebuilds, but new selections in our drop-down menu should </a:t>
            </a:r>
            <a:r>
              <a:rPr lang="en-US" i="1" dirty="0"/>
              <a:t>not</a:t>
            </a:r>
            <a:r>
              <a:rPr lang="en-US" dirty="0"/>
              <a:t>.</a:t>
            </a:r>
          </a:p>
          <a:p>
            <a:pPr lvl="1">
              <a:lnSpc>
                <a:spcPct val="110000"/>
              </a:lnSpc>
              <a:spcBef>
                <a:spcPts val="0"/>
              </a:spcBef>
            </a:pPr>
            <a:r>
              <a:rPr lang="en-US" dirty="0"/>
              <a:t>…But we still want to use the current menu selection to influence </a:t>
            </a:r>
            <a:r>
              <a:rPr lang="en-US" i="1" dirty="0"/>
              <a:t>how</a:t>
            </a:r>
            <a:r>
              <a:rPr lang="en-US" dirty="0"/>
              <a:t> the table rebuilds, when it does. Are we hosed?</a:t>
            </a:r>
          </a:p>
          <a:p>
            <a:pPr>
              <a:lnSpc>
                <a:spcPct val="110000"/>
              </a:lnSpc>
            </a:pPr>
            <a:r>
              <a:rPr lang="en-US" dirty="0"/>
              <a:t>This is a good time for </a:t>
            </a:r>
            <a:r>
              <a:rPr lang="en-US" b="1" dirty="0"/>
              <a:t>isolation</a:t>
            </a:r>
            <a:r>
              <a:rPr lang="en-US" dirty="0"/>
              <a:t>. </a:t>
            </a:r>
          </a:p>
          <a:p>
            <a:pPr lvl="1">
              <a:lnSpc>
                <a:spcPct val="110000"/>
              </a:lnSpc>
              <a:spcBef>
                <a:spcPts val="0"/>
              </a:spcBef>
            </a:pPr>
            <a:r>
              <a:rPr lang="en-US" dirty="0"/>
              <a:t>isolate() allows use of a reactive object’s value but prevents events.</a:t>
            </a:r>
          </a:p>
        </p:txBody>
      </p:sp>
    </p:spTree>
    <p:extLst>
      <p:ext uri="{BB962C8B-B14F-4D97-AF65-F5344CB8AC3E}">
        <p14:creationId xmlns:p14="http://schemas.microsoft.com/office/powerpoint/2010/main" val="32195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F7CD-F08E-0F9D-83DA-BF32E54A9C12}"/>
              </a:ext>
            </a:extLst>
          </p:cNvPr>
          <p:cNvSpPr>
            <a:spLocks noGrp="1"/>
          </p:cNvSpPr>
          <p:nvPr>
            <p:ph type="title"/>
          </p:nvPr>
        </p:nvSpPr>
        <p:spPr/>
        <p:txBody>
          <a:bodyPr/>
          <a:lstStyle/>
          <a:p>
            <a:r>
              <a:rPr lang="en-US" dirty="0"/>
              <a:t>Observe and report</a:t>
            </a:r>
          </a:p>
        </p:txBody>
      </p:sp>
      <p:sp>
        <p:nvSpPr>
          <p:cNvPr id="3" name="Text Placeholder 2">
            <a:extLst>
              <a:ext uri="{FF2B5EF4-FFF2-40B4-BE49-F238E27FC236}">
                <a16:creationId xmlns:a16="http://schemas.microsoft.com/office/drawing/2014/main" id="{5D7F91A4-78AF-075F-ED51-054009969C8D}"/>
              </a:ext>
            </a:extLst>
          </p:cNvPr>
          <p:cNvSpPr>
            <a:spLocks noGrp="1"/>
          </p:cNvSpPr>
          <p:nvPr>
            <p:ph type="body" idx="1"/>
          </p:nvPr>
        </p:nvSpPr>
        <p:spPr/>
        <p:txBody>
          <a:bodyPr/>
          <a:lstStyle/>
          <a:p>
            <a:r>
              <a:rPr lang="en-US" dirty="0"/>
              <a:t>Isolation works well in simple situations…</a:t>
            </a:r>
          </a:p>
          <a:p>
            <a:r>
              <a:rPr lang="en-US" dirty="0"/>
              <a:t>When there are </a:t>
            </a:r>
            <a:r>
              <a:rPr lang="en-US" i="1" dirty="0"/>
              <a:t>many</a:t>
            </a:r>
            <a:r>
              <a:rPr lang="en-US" dirty="0"/>
              <a:t> reactive objects needing isolation, though, it’s clunky!</a:t>
            </a:r>
          </a:p>
          <a:p>
            <a:r>
              <a:rPr lang="en-US" dirty="0"/>
              <a:t>If we want to code a “if [this], then [that]” response, it’s cleaner to use </a:t>
            </a:r>
            <a:r>
              <a:rPr lang="en-US" dirty="0" err="1"/>
              <a:t>observeEvent</a:t>
            </a:r>
            <a:r>
              <a:rPr lang="en-US" dirty="0"/>
              <a:t>({},{}). </a:t>
            </a:r>
          </a:p>
        </p:txBody>
      </p:sp>
    </p:spTree>
    <p:extLst>
      <p:ext uri="{BB962C8B-B14F-4D97-AF65-F5344CB8AC3E}">
        <p14:creationId xmlns:p14="http://schemas.microsoft.com/office/powerpoint/2010/main" val="331094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F7CD-F08E-0F9D-83DA-BF32E54A9C12}"/>
              </a:ext>
            </a:extLst>
          </p:cNvPr>
          <p:cNvSpPr>
            <a:spLocks noGrp="1"/>
          </p:cNvSpPr>
          <p:nvPr>
            <p:ph type="title"/>
          </p:nvPr>
        </p:nvSpPr>
        <p:spPr/>
        <p:txBody>
          <a:bodyPr/>
          <a:lstStyle/>
          <a:p>
            <a:r>
              <a:rPr lang="en-US" dirty="0"/>
              <a:t>Observe and report II</a:t>
            </a:r>
          </a:p>
        </p:txBody>
      </p:sp>
      <p:sp>
        <p:nvSpPr>
          <p:cNvPr id="3" name="Text Placeholder 2">
            <a:extLst>
              <a:ext uri="{FF2B5EF4-FFF2-40B4-BE49-F238E27FC236}">
                <a16:creationId xmlns:a16="http://schemas.microsoft.com/office/drawing/2014/main" id="{5D7F91A4-78AF-075F-ED51-054009969C8D}"/>
              </a:ext>
            </a:extLst>
          </p:cNvPr>
          <p:cNvSpPr>
            <a:spLocks noGrp="1"/>
          </p:cNvSpPr>
          <p:nvPr>
            <p:ph type="body" idx="1"/>
          </p:nvPr>
        </p:nvSpPr>
        <p:spPr/>
        <p:txBody>
          <a:bodyPr/>
          <a:lstStyle/>
          <a:p>
            <a:r>
              <a:rPr lang="en-US" dirty="0"/>
              <a:t>Note the app works the same; the two approaches are equivalent.</a:t>
            </a:r>
          </a:p>
          <a:p>
            <a:pPr>
              <a:lnSpc>
                <a:spcPct val="100000"/>
              </a:lnSpc>
            </a:pPr>
            <a:r>
              <a:rPr lang="en-US" dirty="0"/>
              <a:t>However, </a:t>
            </a:r>
            <a:r>
              <a:rPr lang="en-US" dirty="0" err="1"/>
              <a:t>observeEvent</a:t>
            </a:r>
            <a:r>
              <a:rPr lang="en-US" dirty="0"/>
              <a:t>({},{}) is more precise:</a:t>
            </a:r>
          </a:p>
          <a:p>
            <a:pPr lvl="1">
              <a:lnSpc>
                <a:spcPct val="100000"/>
              </a:lnSpc>
              <a:spcBef>
                <a:spcPts val="0"/>
              </a:spcBef>
            </a:pPr>
            <a:r>
              <a:rPr lang="en-US" dirty="0"/>
              <a:t>“Hey R, if {first expression} changes, do {second expression}. Never </a:t>
            </a:r>
            <a:r>
              <a:rPr lang="en-US" i="1" dirty="0"/>
              <a:t>execute</a:t>
            </a:r>
            <a:r>
              <a:rPr lang="en-US" dirty="0"/>
              <a:t> the first expression, and never </a:t>
            </a:r>
            <a:r>
              <a:rPr lang="en-US" i="1" dirty="0"/>
              <a:t>trigger events </a:t>
            </a:r>
            <a:r>
              <a:rPr lang="en-US" dirty="0"/>
              <a:t>in the second expression.”</a:t>
            </a:r>
          </a:p>
          <a:p>
            <a:pPr lvl="1">
              <a:lnSpc>
                <a:spcPct val="100000"/>
              </a:lnSpc>
              <a:spcBef>
                <a:spcPts val="0"/>
              </a:spcBef>
            </a:pPr>
            <a:r>
              <a:rPr lang="en-US" dirty="0"/>
              <a:t>It’s like expression 1 is on “mute,” and expression 2 is isolate()d!</a:t>
            </a:r>
          </a:p>
        </p:txBody>
      </p:sp>
    </p:spTree>
    <p:extLst>
      <p:ext uri="{BB962C8B-B14F-4D97-AF65-F5344CB8AC3E}">
        <p14:creationId xmlns:p14="http://schemas.microsoft.com/office/powerpoint/2010/main" val="105388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00D4-22D8-7C42-47F9-689E51F93DDC}"/>
              </a:ext>
            </a:extLst>
          </p:cNvPr>
          <p:cNvSpPr>
            <a:spLocks noGrp="1"/>
          </p:cNvSpPr>
          <p:nvPr>
            <p:ph type="title"/>
          </p:nvPr>
        </p:nvSpPr>
        <p:spPr/>
        <p:txBody>
          <a:bodyPr/>
          <a:lstStyle/>
          <a:p>
            <a:r>
              <a:rPr lang="en-US" dirty="0"/>
              <a:t>Tabby cats</a:t>
            </a:r>
          </a:p>
        </p:txBody>
      </p:sp>
      <p:sp>
        <p:nvSpPr>
          <p:cNvPr id="3" name="Text Placeholder 2">
            <a:extLst>
              <a:ext uri="{FF2B5EF4-FFF2-40B4-BE49-F238E27FC236}">
                <a16:creationId xmlns:a16="http://schemas.microsoft.com/office/drawing/2014/main" id="{12CB628F-4329-27BA-6EDE-3203652125DF}"/>
              </a:ext>
            </a:extLst>
          </p:cNvPr>
          <p:cNvSpPr>
            <a:spLocks noGrp="1"/>
          </p:cNvSpPr>
          <p:nvPr>
            <p:ph type="body" idx="1"/>
          </p:nvPr>
        </p:nvSpPr>
        <p:spPr/>
        <p:txBody>
          <a:bodyPr/>
          <a:lstStyle/>
          <a:p>
            <a:r>
              <a:rPr lang="en-US" dirty="0"/>
              <a:t>In the last hour, we’ll make an upgraded table and add a graph and map. </a:t>
            </a:r>
          </a:p>
          <a:p>
            <a:r>
              <a:rPr lang="en-US" dirty="0"/>
              <a:t>Let’s create spaces in our UI for these using a </a:t>
            </a:r>
            <a:r>
              <a:rPr lang="en-US" dirty="0" err="1"/>
              <a:t>tabsetPanel</a:t>
            </a:r>
            <a:r>
              <a:rPr lang="en-US" dirty="0"/>
              <a:t> to create three tabs inside our main panel cell, one for each new element.</a:t>
            </a:r>
          </a:p>
          <a:p>
            <a:r>
              <a:rPr lang="en-US" dirty="0"/>
              <a:t>Note the latter two tabs are empty, but not for long!</a:t>
            </a:r>
          </a:p>
        </p:txBody>
      </p:sp>
    </p:spTree>
    <p:extLst>
      <p:ext uri="{BB962C8B-B14F-4D97-AF65-F5344CB8AC3E}">
        <p14:creationId xmlns:p14="http://schemas.microsoft.com/office/powerpoint/2010/main" val="301665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9FCC2-6E9C-0369-313B-768EEC25DC46}"/>
              </a:ext>
            </a:extLst>
          </p:cNvPr>
          <p:cNvSpPr>
            <a:spLocks noGrp="1"/>
          </p:cNvSpPr>
          <p:nvPr>
            <p:ph type="title"/>
          </p:nvPr>
        </p:nvSpPr>
        <p:spPr/>
        <p:txBody>
          <a:bodyPr/>
          <a:lstStyle/>
          <a:p>
            <a:r>
              <a:rPr lang="en-US" dirty="0"/>
              <a:t>Hour 3: Adding Showstoppers</a:t>
            </a:r>
          </a:p>
        </p:txBody>
      </p:sp>
      <p:sp>
        <p:nvSpPr>
          <p:cNvPr id="3" name="Text Placeholder 2">
            <a:extLst>
              <a:ext uri="{FF2B5EF4-FFF2-40B4-BE49-F238E27FC236}">
                <a16:creationId xmlns:a16="http://schemas.microsoft.com/office/drawing/2014/main" id="{4A973216-2DD9-BCF8-E650-D4E0112A688D}"/>
              </a:ext>
            </a:extLst>
          </p:cNvPr>
          <p:cNvSpPr>
            <a:spLocks noGrp="1"/>
          </p:cNvSpPr>
          <p:nvPr>
            <p:ph type="body" idx="1"/>
          </p:nvPr>
        </p:nvSpPr>
        <p:spPr/>
        <p:txBody>
          <a:bodyPr/>
          <a:lstStyle/>
          <a:p>
            <a:pPr>
              <a:lnSpc>
                <a:spcPct val="100000"/>
              </a:lnSpc>
            </a:pPr>
            <a:r>
              <a:rPr lang="en-US" sz="2800" dirty="0"/>
              <a:t>For </a:t>
            </a:r>
            <a:r>
              <a:rPr lang="en-US" sz="2800" i="1" dirty="0"/>
              <a:t>DT</a:t>
            </a:r>
            <a:r>
              <a:rPr lang="en-US" sz="2800" dirty="0"/>
              <a:t> tables, </a:t>
            </a:r>
            <a:r>
              <a:rPr lang="en-US" sz="2800" i="1" dirty="0"/>
              <a:t>leaflet</a:t>
            </a:r>
            <a:r>
              <a:rPr lang="en-US" sz="2800" dirty="0"/>
              <a:t> maps, and </a:t>
            </a:r>
            <a:r>
              <a:rPr lang="en-US" sz="2800" i="1" dirty="0" err="1"/>
              <a:t>plotly</a:t>
            </a:r>
            <a:r>
              <a:rPr lang="en-US" sz="2800" dirty="0"/>
              <a:t> graphs, we’ll see…</a:t>
            </a:r>
          </a:p>
          <a:p>
            <a:pPr lvl="1">
              <a:lnSpc>
                <a:spcPct val="100000"/>
              </a:lnSpc>
              <a:spcBef>
                <a:spcPts val="0"/>
              </a:spcBef>
            </a:pPr>
            <a:r>
              <a:rPr lang="en-US" sz="2400" dirty="0"/>
              <a:t>How to add a default version to our app.</a:t>
            </a:r>
          </a:p>
          <a:p>
            <a:pPr lvl="1">
              <a:lnSpc>
                <a:spcPct val="100000"/>
              </a:lnSpc>
              <a:spcBef>
                <a:spcPts val="0"/>
              </a:spcBef>
            </a:pPr>
            <a:r>
              <a:rPr lang="en-US" sz="2400" dirty="0"/>
              <a:t>How to adjust/disable interactive features.</a:t>
            </a:r>
          </a:p>
          <a:p>
            <a:pPr lvl="1">
              <a:lnSpc>
                <a:spcPct val="100000"/>
              </a:lnSpc>
              <a:spcBef>
                <a:spcPts val="0"/>
              </a:spcBef>
            </a:pPr>
            <a:r>
              <a:rPr lang="en-US" sz="2400" dirty="0"/>
              <a:t>How to style them a </a:t>
            </a:r>
            <a:r>
              <a:rPr lang="en-US" sz="2400" i="1" dirty="0"/>
              <a:t>little</a:t>
            </a:r>
            <a:r>
              <a:rPr lang="en-US" sz="2400" dirty="0"/>
              <a:t>.</a:t>
            </a:r>
          </a:p>
          <a:p>
            <a:pPr lvl="1">
              <a:lnSpc>
                <a:spcPct val="100000"/>
              </a:lnSpc>
              <a:spcBef>
                <a:spcPts val="0"/>
              </a:spcBef>
            </a:pPr>
            <a:r>
              <a:rPr lang="en-US" sz="2400" dirty="0"/>
              <a:t>How to update them “on the fly” using a </a:t>
            </a:r>
            <a:r>
              <a:rPr lang="en-US" sz="2400" b="1" dirty="0"/>
              <a:t>proxy</a:t>
            </a:r>
            <a:r>
              <a:rPr lang="en-US" sz="2400" dirty="0"/>
              <a:t>. </a:t>
            </a:r>
          </a:p>
          <a:p>
            <a:pPr lvl="1">
              <a:lnSpc>
                <a:spcPct val="100000"/>
              </a:lnSpc>
              <a:spcBef>
                <a:spcPts val="0"/>
              </a:spcBef>
            </a:pPr>
            <a:r>
              <a:rPr lang="en-US" sz="2400" dirty="0"/>
              <a:t>How to treat them like </a:t>
            </a:r>
            <a:r>
              <a:rPr lang="en-US" sz="2400" b="1" dirty="0"/>
              <a:t>widgets</a:t>
            </a:r>
            <a:r>
              <a:rPr lang="en-US" sz="2400" dirty="0"/>
              <a:t> that can trigger </a:t>
            </a:r>
            <a:r>
              <a:rPr lang="en-US" sz="2400" b="1" dirty="0"/>
              <a:t>events</a:t>
            </a:r>
            <a:r>
              <a:rPr lang="en-US" sz="2400" dirty="0"/>
              <a:t>.</a:t>
            </a:r>
          </a:p>
        </p:txBody>
      </p:sp>
    </p:spTree>
    <p:extLst>
      <p:ext uri="{BB962C8B-B14F-4D97-AF65-F5344CB8AC3E}">
        <p14:creationId xmlns:p14="http://schemas.microsoft.com/office/powerpoint/2010/main" val="793989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821D-FC5D-A3E8-AE88-21BC2E84C0B8}"/>
              </a:ext>
            </a:extLst>
          </p:cNvPr>
          <p:cNvSpPr>
            <a:spLocks noGrp="1"/>
          </p:cNvSpPr>
          <p:nvPr>
            <p:ph type="title"/>
          </p:nvPr>
        </p:nvSpPr>
        <p:spPr/>
        <p:txBody>
          <a:bodyPr/>
          <a:lstStyle/>
          <a:p>
            <a:r>
              <a:rPr lang="en-US" dirty="0"/>
              <a:t>Turning the tables</a:t>
            </a:r>
          </a:p>
        </p:txBody>
      </p:sp>
      <p:sp>
        <p:nvSpPr>
          <p:cNvPr id="3" name="Text Placeholder 2">
            <a:extLst>
              <a:ext uri="{FF2B5EF4-FFF2-40B4-BE49-F238E27FC236}">
                <a16:creationId xmlns:a16="http://schemas.microsoft.com/office/drawing/2014/main" id="{6152BB79-AB88-A1EE-7B96-40AFA536C515}"/>
              </a:ext>
            </a:extLst>
          </p:cNvPr>
          <p:cNvSpPr>
            <a:spLocks noGrp="1"/>
          </p:cNvSpPr>
          <p:nvPr>
            <p:ph type="body" idx="1"/>
          </p:nvPr>
        </p:nvSpPr>
        <p:spPr/>
        <p:txBody>
          <a:bodyPr/>
          <a:lstStyle/>
          <a:p>
            <a:r>
              <a:rPr lang="en-US" dirty="0"/>
              <a:t>Let’s start with </a:t>
            </a:r>
            <a:r>
              <a:rPr lang="en-US" i="1" dirty="0"/>
              <a:t>DT</a:t>
            </a:r>
            <a:r>
              <a:rPr lang="en-US" dirty="0"/>
              <a:t>, the JS (and now R) package for building interactive, web-enabled </a:t>
            </a:r>
            <a:r>
              <a:rPr lang="en-US" b="1" dirty="0"/>
              <a:t>tables</a:t>
            </a:r>
            <a:r>
              <a:rPr lang="en-US" dirty="0"/>
              <a:t>. </a:t>
            </a:r>
          </a:p>
          <a:p>
            <a:r>
              <a:rPr lang="en-US" dirty="0"/>
              <a:t>It’s most like what we’ve  already, but it’ll yield tables much cooler than the one we have.</a:t>
            </a:r>
          </a:p>
          <a:p>
            <a:r>
              <a:rPr lang="en-US" dirty="0"/>
              <a:t>We just need to replace our </a:t>
            </a:r>
            <a:r>
              <a:rPr lang="en-US" dirty="0" err="1"/>
              <a:t>renderTable</a:t>
            </a:r>
            <a:r>
              <a:rPr lang="en-US" dirty="0"/>
              <a:t>({}) and </a:t>
            </a:r>
            <a:r>
              <a:rPr lang="en-US" dirty="0" err="1"/>
              <a:t>tableOutput</a:t>
            </a:r>
            <a:r>
              <a:rPr lang="en-US" dirty="0"/>
              <a:t>() calls for </a:t>
            </a:r>
            <a:r>
              <a:rPr lang="en-US" dirty="0" err="1"/>
              <a:t>renderDT</a:t>
            </a:r>
            <a:r>
              <a:rPr lang="en-US" dirty="0"/>
              <a:t>({}) and </a:t>
            </a:r>
            <a:r>
              <a:rPr lang="en-US" dirty="0" err="1"/>
              <a:t>dataTableOutput</a:t>
            </a:r>
            <a:r>
              <a:rPr lang="en-US" dirty="0"/>
              <a:t>() ones!</a:t>
            </a:r>
          </a:p>
        </p:txBody>
      </p:sp>
    </p:spTree>
    <p:extLst>
      <p:ext uri="{BB962C8B-B14F-4D97-AF65-F5344CB8AC3E}">
        <p14:creationId xmlns:p14="http://schemas.microsoft.com/office/powerpoint/2010/main" val="388645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A546-3D9C-7985-50C8-AE83C5A982A4}"/>
              </a:ext>
            </a:extLst>
          </p:cNvPr>
          <p:cNvSpPr>
            <a:spLocks noGrp="1"/>
          </p:cNvSpPr>
          <p:nvPr>
            <p:ph type="title"/>
          </p:nvPr>
        </p:nvSpPr>
        <p:spPr/>
        <p:txBody>
          <a:bodyPr/>
          <a:lstStyle/>
          <a:p>
            <a:r>
              <a:rPr lang="en-US" dirty="0"/>
              <a:t>Simmer down</a:t>
            </a:r>
          </a:p>
        </p:txBody>
      </p:sp>
      <p:sp>
        <p:nvSpPr>
          <p:cNvPr id="3" name="Text Placeholder 2">
            <a:extLst>
              <a:ext uri="{FF2B5EF4-FFF2-40B4-BE49-F238E27FC236}">
                <a16:creationId xmlns:a16="http://schemas.microsoft.com/office/drawing/2014/main" id="{597B392A-1E4B-B1CD-01AE-08BCFFD19644}"/>
              </a:ext>
            </a:extLst>
          </p:cNvPr>
          <p:cNvSpPr>
            <a:spLocks noGrp="1"/>
          </p:cNvSpPr>
          <p:nvPr>
            <p:ph type="body" idx="1"/>
          </p:nvPr>
        </p:nvSpPr>
        <p:spPr>
          <a:xfrm>
            <a:off x="311700" y="1315784"/>
            <a:ext cx="8520600" cy="3416400"/>
          </a:xfrm>
        </p:spPr>
        <p:txBody>
          <a:bodyPr>
            <a:normAutofit fontScale="92500" lnSpcReduction="10000"/>
          </a:bodyPr>
          <a:lstStyle/>
          <a:p>
            <a:r>
              <a:rPr lang="en-US" dirty="0"/>
              <a:t>The first theme of the hour: These complex interactive Shiny elements come with lots of features standard…</a:t>
            </a:r>
          </a:p>
          <a:p>
            <a:r>
              <a:rPr lang="en-US" dirty="0"/>
              <a:t>…But that isn’t </a:t>
            </a:r>
            <a:r>
              <a:rPr lang="en-US" i="1" dirty="0"/>
              <a:t>always</a:t>
            </a:r>
            <a:r>
              <a:rPr lang="en-US" dirty="0"/>
              <a:t> good. Users may find them overwhelming, confusing, or superfluous. </a:t>
            </a:r>
          </a:p>
          <a:p>
            <a:r>
              <a:rPr lang="en-US" dirty="0"/>
              <a:t>The second theme: It’s best to rewind to the essentials, </a:t>
            </a:r>
            <a:r>
              <a:rPr lang="en-US" i="1" dirty="0"/>
              <a:t>then</a:t>
            </a:r>
            <a:r>
              <a:rPr lang="en-US" dirty="0"/>
              <a:t> add features back in </a:t>
            </a:r>
            <a:r>
              <a:rPr lang="en-US" i="1" dirty="0"/>
              <a:t>intentionally</a:t>
            </a:r>
            <a:r>
              <a:rPr lang="en-US" dirty="0"/>
              <a:t>…</a:t>
            </a:r>
          </a:p>
          <a:p>
            <a:pPr>
              <a:lnSpc>
                <a:spcPct val="100000"/>
              </a:lnSpc>
            </a:pPr>
            <a:r>
              <a:rPr lang="en-US" dirty="0"/>
              <a:t>…which is possible! With DTs, leaflets, or </a:t>
            </a:r>
            <a:r>
              <a:rPr lang="en-US" dirty="0" err="1"/>
              <a:t>plotlys</a:t>
            </a:r>
            <a:r>
              <a:rPr lang="en-US" dirty="0"/>
              <a:t>, if there’s a feature, it can be disabled </a:t>
            </a:r>
            <a:r>
              <a:rPr lang="en-US" i="1" dirty="0"/>
              <a:t>somehow</a:t>
            </a:r>
            <a:r>
              <a:rPr lang="en-US" dirty="0"/>
              <a:t>. </a:t>
            </a:r>
          </a:p>
          <a:p>
            <a:pPr lvl="1">
              <a:lnSpc>
                <a:spcPct val="100000"/>
              </a:lnSpc>
              <a:spcBef>
                <a:spcPts val="0"/>
              </a:spcBef>
            </a:pPr>
            <a:r>
              <a:rPr lang="en-US" dirty="0"/>
              <a:t>In DT, this often involves the </a:t>
            </a:r>
            <a:r>
              <a:rPr lang="en-US" i="1" dirty="0"/>
              <a:t>options</a:t>
            </a:r>
            <a:r>
              <a:rPr lang="en-US" dirty="0"/>
              <a:t> parameter of </a:t>
            </a:r>
            <a:r>
              <a:rPr lang="en-US" dirty="0" err="1"/>
              <a:t>datatable</a:t>
            </a:r>
            <a:r>
              <a:rPr lang="en-US" dirty="0"/>
              <a:t>(). </a:t>
            </a:r>
          </a:p>
        </p:txBody>
      </p:sp>
    </p:spTree>
    <p:extLst>
      <p:ext uri="{BB962C8B-B14F-4D97-AF65-F5344CB8AC3E}">
        <p14:creationId xmlns:p14="http://schemas.microsoft.com/office/powerpoint/2010/main" val="200366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F646-A31B-FAD4-70D5-AFF1D914153B}"/>
              </a:ext>
            </a:extLst>
          </p:cNvPr>
          <p:cNvSpPr>
            <a:spLocks noGrp="1"/>
          </p:cNvSpPr>
          <p:nvPr>
            <p:ph type="title"/>
          </p:nvPr>
        </p:nvSpPr>
        <p:spPr/>
        <p:txBody>
          <a:bodyPr/>
          <a:lstStyle/>
          <a:p>
            <a:r>
              <a:rPr lang="en-US" dirty="0"/>
              <a:t>Style wild	</a:t>
            </a:r>
          </a:p>
        </p:txBody>
      </p:sp>
      <p:sp>
        <p:nvSpPr>
          <p:cNvPr id="3" name="Text Placeholder 2">
            <a:extLst>
              <a:ext uri="{FF2B5EF4-FFF2-40B4-BE49-F238E27FC236}">
                <a16:creationId xmlns:a16="http://schemas.microsoft.com/office/drawing/2014/main" id="{379421B3-0A64-E949-7AB5-FCD3AC65E354}"/>
              </a:ext>
            </a:extLst>
          </p:cNvPr>
          <p:cNvSpPr>
            <a:spLocks noGrp="1"/>
          </p:cNvSpPr>
          <p:nvPr>
            <p:ph type="body" idx="1"/>
          </p:nvPr>
        </p:nvSpPr>
        <p:spPr/>
        <p:txBody>
          <a:bodyPr/>
          <a:lstStyle/>
          <a:p>
            <a:r>
              <a:rPr lang="en-US" dirty="0"/>
              <a:t>The third theme: Each package comes with stylization options that </a:t>
            </a:r>
            <a:r>
              <a:rPr lang="en-US" i="1" dirty="0"/>
              <a:t>largely</a:t>
            </a:r>
            <a:r>
              <a:rPr lang="en-US" dirty="0"/>
              <a:t> circumvents the need for </a:t>
            </a:r>
            <a:r>
              <a:rPr lang="en-US" i="1" dirty="0"/>
              <a:t>raw</a:t>
            </a:r>
            <a:r>
              <a:rPr lang="en-US" dirty="0"/>
              <a:t> CSS. </a:t>
            </a:r>
          </a:p>
          <a:p>
            <a:r>
              <a:rPr lang="en-US" dirty="0"/>
              <a:t>In </a:t>
            </a:r>
            <a:r>
              <a:rPr lang="en-US" i="1" dirty="0"/>
              <a:t>DT</a:t>
            </a:r>
            <a:r>
              <a:rPr lang="en-US" dirty="0"/>
              <a:t>, we use the format*() and style*() functions to style our table using CSS code </a:t>
            </a:r>
            <a:r>
              <a:rPr lang="en-US" i="1" dirty="0"/>
              <a:t>thinly disguised </a:t>
            </a:r>
            <a:r>
              <a:rPr lang="en-US" dirty="0"/>
              <a:t>as R code.</a:t>
            </a:r>
          </a:p>
        </p:txBody>
      </p:sp>
    </p:spTree>
    <p:extLst>
      <p:ext uri="{BB962C8B-B14F-4D97-AF65-F5344CB8AC3E}">
        <p14:creationId xmlns:p14="http://schemas.microsoft.com/office/powerpoint/2010/main" val="41796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9BCB2-BDCE-DB48-046C-A4FFB071CEEC}"/>
              </a:ext>
            </a:extLst>
          </p:cNvPr>
          <p:cNvSpPr>
            <a:spLocks noGrp="1"/>
          </p:cNvSpPr>
          <p:nvPr>
            <p:ph type="title"/>
          </p:nvPr>
        </p:nvSpPr>
        <p:spPr/>
        <p:txBody>
          <a:bodyPr/>
          <a:lstStyle/>
          <a:p>
            <a:r>
              <a:rPr lang="en-US" dirty="0"/>
              <a:t>Some apps to inspire you!</a:t>
            </a:r>
          </a:p>
        </p:txBody>
      </p:sp>
    </p:spTree>
    <p:extLst>
      <p:ext uri="{BB962C8B-B14F-4D97-AF65-F5344CB8AC3E}">
        <p14:creationId xmlns:p14="http://schemas.microsoft.com/office/powerpoint/2010/main" val="2458913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3DA17-0B43-74C6-90EB-6C9410E2BFAF}"/>
              </a:ext>
            </a:extLst>
          </p:cNvPr>
          <p:cNvSpPr>
            <a:spLocks noGrp="1"/>
          </p:cNvSpPr>
          <p:nvPr>
            <p:ph type="title"/>
          </p:nvPr>
        </p:nvSpPr>
        <p:spPr/>
        <p:txBody>
          <a:bodyPr/>
          <a:lstStyle/>
          <a:p>
            <a:r>
              <a:rPr lang="en-US" dirty="0"/>
              <a:t>Newsflash</a:t>
            </a:r>
          </a:p>
        </p:txBody>
      </p:sp>
      <p:sp>
        <p:nvSpPr>
          <p:cNvPr id="3" name="Text Placeholder 2">
            <a:extLst>
              <a:ext uri="{FF2B5EF4-FFF2-40B4-BE49-F238E27FC236}">
                <a16:creationId xmlns:a16="http://schemas.microsoft.com/office/drawing/2014/main" id="{55A74791-DFD8-A60E-0234-1E35D0122B67}"/>
              </a:ext>
            </a:extLst>
          </p:cNvPr>
          <p:cNvSpPr>
            <a:spLocks noGrp="1"/>
          </p:cNvSpPr>
          <p:nvPr>
            <p:ph type="body" idx="1"/>
          </p:nvPr>
        </p:nvSpPr>
        <p:spPr/>
        <p:txBody>
          <a:bodyPr>
            <a:normAutofit fontScale="92500"/>
          </a:bodyPr>
          <a:lstStyle/>
          <a:p>
            <a:pPr>
              <a:lnSpc>
                <a:spcPct val="120000"/>
              </a:lnSpc>
            </a:pPr>
            <a:r>
              <a:rPr lang="en-US" dirty="0"/>
              <a:t>So far, to handle requested table changes, we’ve </a:t>
            </a:r>
            <a:r>
              <a:rPr lang="en-US" i="1" dirty="0"/>
              <a:t>rebuilt</a:t>
            </a:r>
            <a:r>
              <a:rPr lang="en-US" dirty="0"/>
              <a:t> the table.</a:t>
            </a:r>
          </a:p>
          <a:p>
            <a:pPr lvl="1">
              <a:lnSpc>
                <a:spcPct val="120000"/>
              </a:lnSpc>
              <a:spcBef>
                <a:spcPts val="0"/>
              </a:spcBef>
            </a:pPr>
            <a:r>
              <a:rPr lang="en-US" dirty="0"/>
              <a:t>This is inefficient, “buggy-looking,” disruptive, and potentially slow.</a:t>
            </a:r>
          </a:p>
          <a:p>
            <a:pPr>
              <a:lnSpc>
                <a:spcPct val="120000"/>
              </a:lnSpc>
            </a:pPr>
            <a:r>
              <a:rPr lang="en-US" dirty="0"/>
              <a:t>The fourth theme:</a:t>
            </a:r>
            <a:r>
              <a:rPr lang="en-US" i="1" dirty="0"/>
              <a:t> Update complex elements; don’t rebuild them! </a:t>
            </a:r>
          </a:p>
          <a:p>
            <a:pPr>
              <a:lnSpc>
                <a:spcPct val="120000"/>
              </a:lnSpc>
            </a:pPr>
            <a:r>
              <a:rPr lang="en-US" dirty="0"/>
              <a:t>To update a graphic, changing only what’s needed, we use a </a:t>
            </a:r>
            <a:r>
              <a:rPr lang="en-US" b="1" dirty="0"/>
              <a:t>proxy</a:t>
            </a:r>
            <a:r>
              <a:rPr lang="en-US" dirty="0"/>
              <a:t>. </a:t>
            </a:r>
          </a:p>
          <a:p>
            <a:pPr lvl="1">
              <a:lnSpc>
                <a:spcPct val="120000"/>
              </a:lnSpc>
              <a:spcBef>
                <a:spcPts val="0"/>
              </a:spcBef>
            </a:pPr>
            <a:r>
              <a:rPr lang="en-US" dirty="0"/>
              <a:t>Proxies are “direct lines” between the server and the UI for tweaking a pre-existing graphic </a:t>
            </a:r>
            <a:r>
              <a:rPr lang="en-US" i="1" dirty="0"/>
              <a:t>without</a:t>
            </a:r>
            <a:r>
              <a:rPr lang="en-US" dirty="0"/>
              <a:t> rebuilding it. </a:t>
            </a:r>
          </a:p>
          <a:p>
            <a:pPr>
              <a:lnSpc>
                <a:spcPct val="120000"/>
              </a:lnSpc>
            </a:pPr>
            <a:r>
              <a:rPr lang="en-US" dirty="0"/>
              <a:t>We’ll use </a:t>
            </a:r>
            <a:r>
              <a:rPr lang="en-US" dirty="0" err="1"/>
              <a:t>dataTableProxy</a:t>
            </a:r>
            <a:r>
              <a:rPr lang="en-US" dirty="0"/>
              <a:t>() to establish the “phone call” and then </a:t>
            </a:r>
            <a:r>
              <a:rPr lang="en-US" dirty="0" err="1"/>
              <a:t>replaceData</a:t>
            </a:r>
            <a:r>
              <a:rPr lang="en-US" dirty="0"/>
              <a:t>() to swap out the data, leaving all else unchanged.</a:t>
            </a:r>
          </a:p>
        </p:txBody>
      </p:sp>
    </p:spTree>
    <p:extLst>
      <p:ext uri="{BB962C8B-B14F-4D97-AF65-F5344CB8AC3E}">
        <p14:creationId xmlns:p14="http://schemas.microsoft.com/office/powerpoint/2010/main" val="271011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EA8-F4E8-5F4A-3699-9A71B4E72066}"/>
              </a:ext>
            </a:extLst>
          </p:cNvPr>
          <p:cNvSpPr>
            <a:spLocks noGrp="1"/>
          </p:cNvSpPr>
          <p:nvPr>
            <p:ph type="title"/>
          </p:nvPr>
        </p:nvSpPr>
        <p:spPr/>
        <p:txBody>
          <a:bodyPr/>
          <a:lstStyle/>
          <a:p>
            <a:r>
              <a:rPr lang="en-US" dirty="0"/>
              <a:t>Mr. Game and Watch</a:t>
            </a:r>
          </a:p>
        </p:txBody>
      </p:sp>
      <p:sp>
        <p:nvSpPr>
          <p:cNvPr id="3" name="Text Placeholder 2">
            <a:extLst>
              <a:ext uri="{FF2B5EF4-FFF2-40B4-BE49-F238E27FC236}">
                <a16:creationId xmlns:a16="http://schemas.microsoft.com/office/drawing/2014/main" id="{09E57FF9-0F6F-54DA-4134-A6AE3C0FB0D4}"/>
              </a:ext>
            </a:extLst>
          </p:cNvPr>
          <p:cNvSpPr>
            <a:spLocks noGrp="1"/>
          </p:cNvSpPr>
          <p:nvPr>
            <p:ph type="body" idx="1"/>
          </p:nvPr>
        </p:nvSpPr>
        <p:spPr/>
        <p:txBody>
          <a:bodyPr>
            <a:normAutofit fontScale="92500" lnSpcReduction="10000"/>
          </a:bodyPr>
          <a:lstStyle/>
          <a:p>
            <a:pPr>
              <a:lnSpc>
                <a:spcPct val="110000"/>
              </a:lnSpc>
            </a:pPr>
            <a:r>
              <a:rPr lang="en-US" dirty="0"/>
              <a:t>DT tables aren’t just sweet tables—they can be </a:t>
            </a:r>
            <a:r>
              <a:rPr lang="en-US" b="1" dirty="0"/>
              <a:t>widgets</a:t>
            </a:r>
            <a:r>
              <a:rPr lang="en-US" dirty="0"/>
              <a:t>; user interactions with them can trigger events we can watch for and handle.</a:t>
            </a:r>
          </a:p>
          <a:p>
            <a:pPr>
              <a:lnSpc>
                <a:spcPct val="110000"/>
              </a:lnSpc>
            </a:pPr>
            <a:r>
              <a:rPr lang="en-US" dirty="0"/>
              <a:t>Data from these events are passed via the </a:t>
            </a:r>
            <a:r>
              <a:rPr lang="en-US" b="1" dirty="0"/>
              <a:t>input</a:t>
            </a:r>
            <a:r>
              <a:rPr lang="en-US" dirty="0"/>
              <a:t> object, as usual.</a:t>
            </a:r>
          </a:p>
          <a:p>
            <a:pPr lvl="1">
              <a:lnSpc>
                <a:spcPct val="110000"/>
              </a:lnSpc>
              <a:spcBef>
                <a:spcPts val="0"/>
              </a:spcBef>
            </a:pPr>
            <a:r>
              <a:rPr lang="en-US" dirty="0"/>
              <a:t>For example, if cell selection is enabled, we can get the row and column numbers of the selected cell via input$[</a:t>
            </a:r>
            <a:r>
              <a:rPr lang="en-US" dirty="0" err="1"/>
              <a:t>outputId</a:t>
            </a:r>
            <a:r>
              <a:rPr lang="en-US" dirty="0"/>
              <a:t>]_</a:t>
            </a:r>
            <a:r>
              <a:rPr lang="en-US" dirty="0" err="1"/>
              <a:t>cells_selected</a:t>
            </a:r>
            <a:r>
              <a:rPr lang="en-US" dirty="0"/>
              <a:t>. </a:t>
            </a:r>
          </a:p>
          <a:p>
            <a:r>
              <a:rPr lang="en-US" dirty="0"/>
              <a:t>For time, we won’t </a:t>
            </a:r>
            <a:r>
              <a:rPr lang="en-US" b="1" dirty="0"/>
              <a:t>handle</a:t>
            </a:r>
            <a:r>
              <a:rPr lang="en-US" dirty="0"/>
              <a:t> these events, but see the online curriculum for an example and some related challenges that prove that, </a:t>
            </a:r>
            <a:r>
              <a:rPr lang="en-US" i="1" dirty="0"/>
              <a:t>even with simple events, handling can be tough</a:t>
            </a:r>
            <a:r>
              <a:rPr lang="en-US" dirty="0"/>
              <a:t>!</a:t>
            </a:r>
          </a:p>
        </p:txBody>
      </p:sp>
    </p:spTree>
    <p:extLst>
      <p:ext uri="{BB962C8B-B14F-4D97-AF65-F5344CB8AC3E}">
        <p14:creationId xmlns:p14="http://schemas.microsoft.com/office/powerpoint/2010/main" val="240027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97C8-C816-247B-08B3-E41EC3FABB1B}"/>
              </a:ext>
            </a:extLst>
          </p:cNvPr>
          <p:cNvSpPr>
            <a:spLocks noGrp="1"/>
          </p:cNvSpPr>
          <p:nvPr>
            <p:ph type="title"/>
          </p:nvPr>
        </p:nvSpPr>
        <p:spPr/>
        <p:txBody>
          <a:bodyPr/>
          <a:lstStyle/>
          <a:p>
            <a:r>
              <a:rPr lang="en-US" dirty="0"/>
              <a:t>Turning over a new leaflet</a:t>
            </a:r>
          </a:p>
        </p:txBody>
      </p:sp>
      <p:sp>
        <p:nvSpPr>
          <p:cNvPr id="3" name="Text Placeholder 2">
            <a:extLst>
              <a:ext uri="{FF2B5EF4-FFF2-40B4-BE49-F238E27FC236}">
                <a16:creationId xmlns:a16="http://schemas.microsoft.com/office/drawing/2014/main" id="{5BEFA0C0-A109-17E1-D747-F3A049C25486}"/>
              </a:ext>
            </a:extLst>
          </p:cNvPr>
          <p:cNvSpPr>
            <a:spLocks noGrp="1"/>
          </p:cNvSpPr>
          <p:nvPr>
            <p:ph type="body" idx="1"/>
          </p:nvPr>
        </p:nvSpPr>
        <p:spPr/>
        <p:txBody>
          <a:bodyPr/>
          <a:lstStyle/>
          <a:p>
            <a:pPr>
              <a:lnSpc>
                <a:spcPct val="100000"/>
              </a:lnSpc>
            </a:pPr>
            <a:r>
              <a:rPr lang="en-US" i="1" dirty="0"/>
              <a:t>leaflet</a:t>
            </a:r>
            <a:r>
              <a:rPr lang="en-US" dirty="0"/>
              <a:t> is a JS (and now R) package for making web-enabled, interactive maps of spatial data.</a:t>
            </a:r>
          </a:p>
          <a:p>
            <a:pPr>
              <a:lnSpc>
                <a:spcPct val="100000"/>
              </a:lnSpc>
            </a:pPr>
            <a:r>
              <a:rPr lang="en-US" dirty="0"/>
              <a:t>This means we need some spatial data!</a:t>
            </a:r>
          </a:p>
          <a:p>
            <a:pPr lvl="1">
              <a:lnSpc>
                <a:spcPct val="100000"/>
              </a:lnSpc>
              <a:spcBef>
                <a:spcPts val="0"/>
              </a:spcBef>
            </a:pPr>
            <a:r>
              <a:rPr lang="en-US" dirty="0"/>
              <a:t>I’ve already gotten some, but you’ll need to download it: </a:t>
            </a:r>
            <a:r>
              <a:rPr lang="en-US" dirty="0">
                <a:solidFill>
                  <a:srgbClr val="7030A0"/>
                </a:solidFill>
              </a:rPr>
              <a:t>https://z.umn.edu/gap_map </a:t>
            </a:r>
          </a:p>
          <a:p>
            <a:pPr lvl="1">
              <a:lnSpc>
                <a:spcPct val="100000"/>
              </a:lnSpc>
              <a:spcBef>
                <a:spcPts val="0"/>
              </a:spcBef>
            </a:pPr>
            <a:r>
              <a:rPr lang="en-US" dirty="0"/>
              <a:t>We’ll hit all the same “story beats” for </a:t>
            </a:r>
            <a:r>
              <a:rPr lang="en-US" i="1" dirty="0"/>
              <a:t>leaflet</a:t>
            </a:r>
            <a:r>
              <a:rPr lang="en-US" dirty="0"/>
              <a:t> as with </a:t>
            </a:r>
            <a:r>
              <a:rPr lang="en-US" i="1" dirty="0"/>
              <a:t>DT</a:t>
            </a:r>
            <a:r>
              <a:rPr lang="en-US" dirty="0"/>
              <a:t>. The specifics will change, but the concepts are the same!</a:t>
            </a:r>
          </a:p>
        </p:txBody>
      </p:sp>
    </p:spTree>
    <p:extLst>
      <p:ext uri="{BB962C8B-B14F-4D97-AF65-F5344CB8AC3E}">
        <p14:creationId xmlns:p14="http://schemas.microsoft.com/office/powerpoint/2010/main" val="384276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8776-FA7F-3783-1B0A-E9BBABC1BAD5}"/>
              </a:ext>
            </a:extLst>
          </p:cNvPr>
          <p:cNvSpPr>
            <a:spLocks noGrp="1"/>
          </p:cNvSpPr>
          <p:nvPr>
            <p:ph type="title"/>
          </p:nvPr>
        </p:nvSpPr>
        <p:spPr/>
        <p:txBody>
          <a:bodyPr/>
          <a:lstStyle/>
          <a:p>
            <a:r>
              <a:rPr lang="en-US" dirty="0"/>
              <a:t>Map maker</a:t>
            </a:r>
          </a:p>
        </p:txBody>
      </p:sp>
      <p:sp>
        <p:nvSpPr>
          <p:cNvPr id="3" name="Text Placeholder 2">
            <a:extLst>
              <a:ext uri="{FF2B5EF4-FFF2-40B4-BE49-F238E27FC236}">
                <a16:creationId xmlns:a16="http://schemas.microsoft.com/office/drawing/2014/main" id="{37C7509F-FE61-2754-550B-82AA2200D11D}"/>
              </a:ext>
            </a:extLst>
          </p:cNvPr>
          <p:cNvSpPr>
            <a:spLocks noGrp="1"/>
          </p:cNvSpPr>
          <p:nvPr>
            <p:ph type="body" idx="1"/>
          </p:nvPr>
        </p:nvSpPr>
        <p:spPr/>
        <p:txBody>
          <a:bodyPr/>
          <a:lstStyle/>
          <a:p>
            <a:pPr>
              <a:lnSpc>
                <a:spcPct val="100000"/>
              </a:lnSpc>
            </a:pPr>
            <a:r>
              <a:rPr lang="en-US" dirty="0"/>
              <a:t>Every leaflet map is built from 3 key components:</a:t>
            </a:r>
          </a:p>
          <a:p>
            <a:pPr lvl="1">
              <a:lnSpc>
                <a:spcPct val="100000"/>
              </a:lnSpc>
              <a:spcBef>
                <a:spcPts val="0"/>
              </a:spcBef>
            </a:pPr>
            <a:r>
              <a:rPr lang="en-US" dirty="0"/>
              <a:t>A call to leaflet(), which sets things up. Global options are set here.</a:t>
            </a:r>
          </a:p>
          <a:p>
            <a:pPr lvl="1">
              <a:lnSpc>
                <a:spcPct val="100000"/>
              </a:lnSpc>
              <a:spcBef>
                <a:spcPts val="0"/>
              </a:spcBef>
            </a:pPr>
            <a:r>
              <a:rPr lang="en-US" dirty="0"/>
              <a:t>A call to addTiles(). A </a:t>
            </a:r>
            <a:r>
              <a:rPr lang="en-US" b="1" dirty="0"/>
              <a:t>tile</a:t>
            </a:r>
            <a:r>
              <a:rPr lang="en-US" dirty="0"/>
              <a:t> is the map’s background.</a:t>
            </a:r>
          </a:p>
          <a:p>
            <a:pPr lvl="1">
              <a:lnSpc>
                <a:spcPct val="100000"/>
              </a:lnSpc>
              <a:spcBef>
                <a:spcPts val="0"/>
              </a:spcBef>
            </a:pPr>
            <a:r>
              <a:rPr lang="en-US" dirty="0"/>
              <a:t>A call to an add*() function to insert our spatial data.</a:t>
            </a:r>
          </a:p>
          <a:p>
            <a:pPr>
              <a:lnSpc>
                <a:spcPct val="100000"/>
              </a:lnSpc>
            </a:pPr>
            <a:r>
              <a:rPr lang="en-US" dirty="0"/>
              <a:t>For now, let’s keep the default global options and tile and use </a:t>
            </a:r>
            <a:r>
              <a:rPr lang="en-US" dirty="0" err="1"/>
              <a:t>addPolygons</a:t>
            </a:r>
            <a:r>
              <a:rPr lang="en-US" dirty="0"/>
              <a:t>() to draw outlines around our countries. </a:t>
            </a:r>
          </a:p>
          <a:p>
            <a:pPr>
              <a:lnSpc>
                <a:spcPct val="100000"/>
              </a:lnSpc>
            </a:pPr>
            <a:r>
              <a:rPr lang="en-US" dirty="0"/>
              <a:t>Users probably shouldn’t be able to </a:t>
            </a:r>
            <a:r>
              <a:rPr lang="en-US" b="1" dirty="0"/>
              <a:t>pan</a:t>
            </a:r>
            <a:r>
              <a:rPr lang="en-US" dirty="0"/>
              <a:t> and </a:t>
            </a:r>
            <a:r>
              <a:rPr lang="en-US" b="1" dirty="0"/>
              <a:t>zoom</a:t>
            </a:r>
            <a:r>
              <a:rPr lang="en-US" dirty="0"/>
              <a:t> without restrictions. Let’s set mix/max zoom levels and </a:t>
            </a:r>
            <a:r>
              <a:rPr lang="en-US" b="1" dirty="0"/>
              <a:t>bounds</a:t>
            </a:r>
            <a:r>
              <a:rPr lang="en-US" dirty="0"/>
              <a:t>.</a:t>
            </a:r>
          </a:p>
        </p:txBody>
      </p:sp>
    </p:spTree>
    <p:extLst>
      <p:ext uri="{BB962C8B-B14F-4D97-AF65-F5344CB8AC3E}">
        <p14:creationId xmlns:p14="http://schemas.microsoft.com/office/powerpoint/2010/main" val="28669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8776-FA7F-3783-1B0A-E9BBABC1BAD5}"/>
              </a:ext>
            </a:extLst>
          </p:cNvPr>
          <p:cNvSpPr>
            <a:spLocks noGrp="1"/>
          </p:cNvSpPr>
          <p:nvPr>
            <p:ph type="title"/>
          </p:nvPr>
        </p:nvSpPr>
        <p:spPr/>
        <p:txBody>
          <a:bodyPr/>
          <a:lstStyle/>
          <a:p>
            <a:r>
              <a:rPr lang="en-US" dirty="0"/>
              <a:t>Putting on the ritz</a:t>
            </a:r>
          </a:p>
        </p:txBody>
      </p:sp>
      <p:sp>
        <p:nvSpPr>
          <p:cNvPr id="3" name="Text Placeholder 2">
            <a:extLst>
              <a:ext uri="{FF2B5EF4-FFF2-40B4-BE49-F238E27FC236}">
                <a16:creationId xmlns:a16="http://schemas.microsoft.com/office/drawing/2014/main" id="{37C7509F-FE61-2754-550B-82AA2200D11D}"/>
              </a:ext>
            </a:extLst>
          </p:cNvPr>
          <p:cNvSpPr>
            <a:spLocks noGrp="1"/>
          </p:cNvSpPr>
          <p:nvPr>
            <p:ph type="body" idx="1"/>
          </p:nvPr>
        </p:nvSpPr>
        <p:spPr/>
        <p:txBody>
          <a:bodyPr>
            <a:normAutofit fontScale="92500"/>
          </a:bodyPr>
          <a:lstStyle/>
          <a:p>
            <a:pPr>
              <a:lnSpc>
                <a:spcPct val="100000"/>
              </a:lnSpc>
            </a:pPr>
            <a:r>
              <a:rPr lang="en-US" dirty="0"/>
              <a:t>Our map’s a little messy. Let’s make the strokes (outlines) crisper.</a:t>
            </a:r>
          </a:p>
          <a:p>
            <a:pPr>
              <a:lnSpc>
                <a:spcPct val="100000"/>
              </a:lnSpc>
            </a:pPr>
            <a:r>
              <a:rPr lang="en-US" dirty="0"/>
              <a:t>This is prettier! But it doesn’t show any </a:t>
            </a:r>
            <a:r>
              <a:rPr lang="en-US" b="1" dirty="0"/>
              <a:t>data</a:t>
            </a:r>
            <a:r>
              <a:rPr lang="en-US" dirty="0"/>
              <a:t> yet…</a:t>
            </a:r>
          </a:p>
          <a:p>
            <a:pPr>
              <a:lnSpc>
                <a:spcPct val="100000"/>
              </a:lnSpc>
            </a:pPr>
            <a:r>
              <a:rPr lang="en-US" dirty="0"/>
              <a:t>Let’s show 2007 life expectancy data, mapping values to fill colors of our polygons. </a:t>
            </a:r>
          </a:p>
          <a:p>
            <a:pPr>
              <a:lnSpc>
                <a:spcPct val="100000"/>
              </a:lnSpc>
            </a:pPr>
            <a:r>
              <a:rPr lang="en-US" dirty="0"/>
              <a:t>This is a two-step process:</a:t>
            </a:r>
          </a:p>
          <a:p>
            <a:pPr marL="990600" lvl="1" indent="-457200">
              <a:lnSpc>
                <a:spcPct val="100000"/>
              </a:lnSpc>
              <a:spcBef>
                <a:spcPts val="0"/>
              </a:spcBef>
              <a:buFont typeface="+mj-lt"/>
              <a:buAutoNum type="arabicPeriod"/>
            </a:pPr>
            <a:r>
              <a:rPr lang="en-US" dirty="0"/>
              <a:t>Use a color*() function to make a palette function leaflet can use to determine which colors go with which values.</a:t>
            </a:r>
          </a:p>
          <a:p>
            <a:pPr marL="990600" lvl="1" indent="-457200">
              <a:lnSpc>
                <a:spcPct val="100000"/>
              </a:lnSpc>
              <a:spcBef>
                <a:spcPts val="0"/>
              </a:spcBef>
              <a:buFont typeface="+mj-lt"/>
              <a:buAutoNum type="arabicPeriod"/>
            </a:pPr>
            <a:r>
              <a:rPr lang="en-US" dirty="0"/>
              <a:t>Provide that function plus the data to our map.</a:t>
            </a:r>
          </a:p>
          <a:p>
            <a:pPr>
              <a:lnSpc>
                <a:spcPct val="100000"/>
              </a:lnSpc>
            </a:pPr>
            <a:r>
              <a:rPr lang="en-US" dirty="0"/>
              <a:t>…And we should add a </a:t>
            </a:r>
            <a:r>
              <a:rPr lang="en-US" b="1" dirty="0"/>
              <a:t>legend</a:t>
            </a:r>
            <a:r>
              <a:rPr lang="en-US" dirty="0"/>
              <a:t>, right?</a:t>
            </a:r>
          </a:p>
          <a:p>
            <a:pPr>
              <a:lnSpc>
                <a:spcPct val="100000"/>
              </a:lnSpc>
            </a:pPr>
            <a:r>
              <a:rPr lang="en-US" dirty="0"/>
              <a:t>…Could we add </a:t>
            </a:r>
            <a:r>
              <a:rPr lang="en-US" i="1" dirty="0"/>
              <a:t>even more </a:t>
            </a:r>
            <a:r>
              <a:rPr lang="en-US" dirty="0"/>
              <a:t>data cleanly? Yes, via </a:t>
            </a:r>
            <a:r>
              <a:rPr lang="en-US" b="1" dirty="0"/>
              <a:t>tooltips</a:t>
            </a:r>
            <a:r>
              <a:rPr lang="en-US" dirty="0"/>
              <a:t>.</a:t>
            </a:r>
          </a:p>
        </p:txBody>
      </p:sp>
    </p:spTree>
    <p:extLst>
      <p:ext uri="{BB962C8B-B14F-4D97-AF65-F5344CB8AC3E}">
        <p14:creationId xmlns:p14="http://schemas.microsoft.com/office/powerpoint/2010/main" val="7499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F853-F66C-EEE9-721F-6639506049D1}"/>
              </a:ext>
            </a:extLst>
          </p:cNvPr>
          <p:cNvSpPr>
            <a:spLocks noGrp="1"/>
          </p:cNvSpPr>
          <p:nvPr>
            <p:ph type="title"/>
          </p:nvPr>
        </p:nvSpPr>
        <p:spPr/>
        <p:txBody>
          <a:bodyPr/>
          <a:lstStyle/>
          <a:p>
            <a:r>
              <a:rPr lang="en-US" dirty="0"/>
              <a:t>Update, don’t rebuild II</a:t>
            </a:r>
          </a:p>
        </p:txBody>
      </p:sp>
      <p:sp>
        <p:nvSpPr>
          <p:cNvPr id="3" name="Text Placeholder 2">
            <a:extLst>
              <a:ext uri="{FF2B5EF4-FFF2-40B4-BE49-F238E27FC236}">
                <a16:creationId xmlns:a16="http://schemas.microsoft.com/office/drawing/2014/main" id="{7B5DAB49-15EA-950D-14F2-2C944349FB5A}"/>
              </a:ext>
            </a:extLst>
          </p:cNvPr>
          <p:cNvSpPr>
            <a:spLocks noGrp="1"/>
          </p:cNvSpPr>
          <p:nvPr>
            <p:ph type="body" idx="1"/>
          </p:nvPr>
        </p:nvSpPr>
        <p:spPr/>
        <p:txBody>
          <a:bodyPr>
            <a:normAutofit fontScale="92500"/>
          </a:bodyPr>
          <a:lstStyle/>
          <a:p>
            <a:pPr>
              <a:lnSpc>
                <a:spcPct val="100000"/>
              </a:lnSpc>
            </a:pPr>
            <a:r>
              <a:rPr lang="en-US" dirty="0"/>
              <a:t>Right now, users can’t </a:t>
            </a:r>
            <a:r>
              <a:rPr lang="en-US" i="1" dirty="0"/>
              <a:t>control</a:t>
            </a:r>
            <a:r>
              <a:rPr lang="en-US" dirty="0"/>
              <a:t> the map. </a:t>
            </a:r>
          </a:p>
          <a:p>
            <a:pPr>
              <a:lnSpc>
                <a:spcPct val="100000"/>
              </a:lnSpc>
            </a:pPr>
            <a:r>
              <a:rPr lang="en-US" dirty="0"/>
              <a:t>Let’s add a </a:t>
            </a:r>
            <a:r>
              <a:rPr lang="en-US" b="1" dirty="0"/>
              <a:t>slider widget </a:t>
            </a:r>
            <a:r>
              <a:rPr lang="en-US" dirty="0"/>
              <a:t>that allows picking the year of the data.</a:t>
            </a:r>
          </a:p>
          <a:p>
            <a:pPr lvl="1">
              <a:lnSpc>
                <a:spcPct val="100000"/>
              </a:lnSpc>
              <a:spcBef>
                <a:spcPts val="0"/>
              </a:spcBef>
            </a:pPr>
            <a:r>
              <a:rPr lang="en-US" dirty="0"/>
              <a:t>First, we add this widget to our UI’s sidebar.</a:t>
            </a:r>
          </a:p>
          <a:p>
            <a:pPr lvl="1">
              <a:lnSpc>
                <a:spcPct val="100000"/>
              </a:lnSpc>
              <a:spcBef>
                <a:spcPts val="0"/>
              </a:spcBef>
            </a:pPr>
            <a:r>
              <a:rPr lang="en-US" dirty="0"/>
              <a:t>Then, we use the widget’s </a:t>
            </a:r>
            <a:r>
              <a:rPr lang="en-US" b="1" dirty="0"/>
              <a:t>reactive object </a:t>
            </a:r>
            <a:r>
              <a:rPr lang="en-US" dirty="0"/>
              <a:t>server-side to handle events. </a:t>
            </a:r>
          </a:p>
          <a:p>
            <a:pPr lvl="1">
              <a:lnSpc>
                <a:spcPct val="100000"/>
              </a:lnSpc>
              <a:spcBef>
                <a:spcPts val="0"/>
              </a:spcBef>
            </a:pPr>
            <a:r>
              <a:rPr lang="en-US" dirty="0"/>
              <a:t>We should make our server code more “agnostic” to year too.</a:t>
            </a:r>
          </a:p>
          <a:p>
            <a:pPr>
              <a:lnSpc>
                <a:spcPct val="100000"/>
              </a:lnSpc>
            </a:pPr>
            <a:r>
              <a:rPr lang="en-US" dirty="0"/>
              <a:t>…Did you notice the “freeze?” Rebuilding maps to handle events is </a:t>
            </a:r>
            <a:r>
              <a:rPr lang="en-US" i="1" dirty="0"/>
              <a:t>not</a:t>
            </a:r>
            <a:r>
              <a:rPr lang="en-US" dirty="0"/>
              <a:t> ideal!  </a:t>
            </a:r>
          </a:p>
          <a:p>
            <a:pPr lvl="1">
              <a:lnSpc>
                <a:spcPct val="100000"/>
              </a:lnSpc>
              <a:spcBef>
                <a:spcPts val="0"/>
              </a:spcBef>
            </a:pPr>
            <a:r>
              <a:rPr lang="en-US" dirty="0"/>
              <a:t>Let’s switch to a </a:t>
            </a:r>
            <a:r>
              <a:rPr lang="en-US" b="1" dirty="0"/>
              <a:t>proxy system </a:t>
            </a:r>
            <a:r>
              <a:rPr lang="en-US" dirty="0"/>
              <a:t>by using </a:t>
            </a:r>
            <a:r>
              <a:rPr lang="en-US" dirty="0" err="1"/>
              <a:t>renderLeaflet</a:t>
            </a:r>
            <a:r>
              <a:rPr lang="en-US" dirty="0"/>
              <a:t>({}) to build just the base map and </a:t>
            </a:r>
            <a:r>
              <a:rPr lang="en-US" dirty="0" err="1"/>
              <a:t>observeEvent</a:t>
            </a:r>
            <a:r>
              <a:rPr lang="en-US" dirty="0"/>
              <a:t>({},{}) and a proxy to modify it on the fly. </a:t>
            </a:r>
          </a:p>
          <a:p>
            <a:pPr>
              <a:lnSpc>
                <a:spcPct val="100000"/>
              </a:lnSpc>
            </a:pPr>
            <a:endParaRPr lang="en-US" dirty="0"/>
          </a:p>
        </p:txBody>
      </p:sp>
    </p:spTree>
    <p:extLst>
      <p:ext uri="{BB962C8B-B14F-4D97-AF65-F5344CB8AC3E}">
        <p14:creationId xmlns:p14="http://schemas.microsoft.com/office/powerpoint/2010/main" val="72053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0E96-EE2A-6539-8CC8-E81BE1FB3ED6}"/>
              </a:ext>
            </a:extLst>
          </p:cNvPr>
          <p:cNvSpPr>
            <a:spLocks noGrp="1"/>
          </p:cNvSpPr>
          <p:nvPr>
            <p:ph type="title"/>
          </p:nvPr>
        </p:nvSpPr>
        <p:spPr/>
        <p:txBody>
          <a:bodyPr/>
          <a:lstStyle/>
          <a:p>
            <a:r>
              <a:rPr lang="en-US" dirty="0"/>
              <a:t>Watch and learn II</a:t>
            </a:r>
          </a:p>
        </p:txBody>
      </p:sp>
      <p:sp>
        <p:nvSpPr>
          <p:cNvPr id="3" name="Text Placeholder 2">
            <a:extLst>
              <a:ext uri="{FF2B5EF4-FFF2-40B4-BE49-F238E27FC236}">
                <a16:creationId xmlns:a16="http://schemas.microsoft.com/office/drawing/2014/main" id="{CAC7841C-75E6-B504-EB83-CE0B009878FE}"/>
              </a:ext>
            </a:extLst>
          </p:cNvPr>
          <p:cNvSpPr>
            <a:spLocks noGrp="1"/>
          </p:cNvSpPr>
          <p:nvPr>
            <p:ph type="body" idx="1"/>
          </p:nvPr>
        </p:nvSpPr>
        <p:spPr/>
        <p:txBody>
          <a:bodyPr/>
          <a:lstStyle/>
          <a:p>
            <a:pPr>
              <a:lnSpc>
                <a:spcPct val="100000"/>
              </a:lnSpc>
            </a:pPr>
            <a:r>
              <a:rPr lang="en-US" dirty="0"/>
              <a:t>Leaflet maps are </a:t>
            </a:r>
            <a:r>
              <a:rPr lang="en-US" b="1" dirty="0"/>
              <a:t>widgets</a:t>
            </a:r>
            <a:r>
              <a:rPr lang="en-US" dirty="0"/>
              <a:t> too! User interactions with them can be </a:t>
            </a:r>
            <a:r>
              <a:rPr lang="en-US" b="1" dirty="0"/>
              <a:t>events</a:t>
            </a:r>
            <a:r>
              <a:rPr lang="en-US" dirty="0"/>
              <a:t> we can </a:t>
            </a:r>
            <a:r>
              <a:rPr lang="en-US" b="1" dirty="0"/>
              <a:t>handle</a:t>
            </a:r>
            <a:r>
              <a:rPr lang="en-US" dirty="0"/>
              <a:t>.</a:t>
            </a:r>
          </a:p>
          <a:p>
            <a:pPr lvl="1">
              <a:lnSpc>
                <a:spcPct val="100000"/>
              </a:lnSpc>
              <a:spcBef>
                <a:spcPts val="0"/>
              </a:spcBef>
            </a:pPr>
            <a:r>
              <a:rPr lang="en-US" dirty="0"/>
              <a:t>For example, we can access data on events related to </a:t>
            </a:r>
            <a:r>
              <a:rPr lang="en-US" i="1" dirty="0"/>
              <a:t>polygon clicks </a:t>
            </a:r>
            <a:r>
              <a:rPr lang="en-US" dirty="0"/>
              <a:t>using</a:t>
            </a:r>
            <a:r>
              <a:rPr lang="en-US" b="1" dirty="0"/>
              <a:t> input$[</a:t>
            </a:r>
            <a:r>
              <a:rPr lang="en-US" b="1" dirty="0" err="1"/>
              <a:t>outputId</a:t>
            </a:r>
            <a:r>
              <a:rPr lang="en-US" b="1" dirty="0"/>
              <a:t>]_</a:t>
            </a:r>
            <a:r>
              <a:rPr lang="en-US" b="1" dirty="0" err="1"/>
              <a:t>shape_click</a:t>
            </a:r>
            <a:r>
              <a:rPr lang="en-US" b="1" dirty="0"/>
              <a:t> format</a:t>
            </a:r>
            <a:r>
              <a:rPr lang="en-US" dirty="0"/>
              <a:t>.</a:t>
            </a:r>
          </a:p>
          <a:p>
            <a:pPr>
              <a:lnSpc>
                <a:spcPct val="100000"/>
              </a:lnSpc>
            </a:pPr>
            <a:r>
              <a:rPr lang="en-US" dirty="0"/>
              <a:t>Let’s make it so that, when a user clicks a country’s polygon, this triggers the “</a:t>
            </a:r>
            <a:r>
              <a:rPr lang="en-US" dirty="0" err="1"/>
              <a:t>flyTo</a:t>
            </a:r>
            <a:r>
              <a:rPr lang="en-US" dirty="0"/>
              <a:t>()” feature, which will </a:t>
            </a:r>
            <a:r>
              <a:rPr lang="en-US" b="1" dirty="0"/>
              <a:t>pan</a:t>
            </a:r>
            <a:r>
              <a:rPr lang="en-US" dirty="0"/>
              <a:t> and </a:t>
            </a:r>
            <a:r>
              <a:rPr lang="en-US" b="1" dirty="0"/>
              <a:t>zoom</a:t>
            </a:r>
            <a:r>
              <a:rPr lang="en-US" dirty="0"/>
              <a:t> our map to center on the clicked location.</a:t>
            </a:r>
          </a:p>
          <a:p>
            <a:pPr>
              <a:lnSpc>
                <a:spcPct val="100000"/>
              </a:lnSpc>
            </a:pPr>
            <a:r>
              <a:rPr lang="en-US" dirty="0"/>
              <a:t>Obviously, only add functionality that </a:t>
            </a:r>
            <a:r>
              <a:rPr lang="en-US" i="1" dirty="0"/>
              <a:t>improves</a:t>
            </a:r>
            <a:r>
              <a:rPr lang="en-US" dirty="0"/>
              <a:t> the </a:t>
            </a:r>
            <a:r>
              <a:rPr lang="en-US" b="1" dirty="0"/>
              <a:t>UX</a:t>
            </a:r>
            <a:r>
              <a:rPr lang="en-US" dirty="0"/>
              <a:t>!</a:t>
            </a:r>
          </a:p>
        </p:txBody>
      </p:sp>
    </p:spTree>
    <p:extLst>
      <p:ext uri="{BB962C8B-B14F-4D97-AF65-F5344CB8AC3E}">
        <p14:creationId xmlns:p14="http://schemas.microsoft.com/office/powerpoint/2010/main" val="409700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4AA0-A95C-A3DD-D592-17C81E2AB7E8}"/>
              </a:ext>
            </a:extLst>
          </p:cNvPr>
          <p:cNvSpPr>
            <a:spLocks noGrp="1"/>
          </p:cNvSpPr>
          <p:nvPr>
            <p:ph type="title"/>
          </p:nvPr>
        </p:nvSpPr>
        <p:spPr/>
        <p:txBody>
          <a:bodyPr/>
          <a:lstStyle/>
          <a:p>
            <a:r>
              <a:rPr lang="en-US" dirty="0"/>
              <a:t>A big </a:t>
            </a:r>
            <a:r>
              <a:rPr lang="en-US" dirty="0" err="1"/>
              <a:t>plotly-eap</a:t>
            </a:r>
            <a:endParaRPr lang="en-US" dirty="0"/>
          </a:p>
        </p:txBody>
      </p:sp>
      <p:sp>
        <p:nvSpPr>
          <p:cNvPr id="3" name="Text Placeholder 2">
            <a:extLst>
              <a:ext uri="{FF2B5EF4-FFF2-40B4-BE49-F238E27FC236}">
                <a16:creationId xmlns:a16="http://schemas.microsoft.com/office/drawing/2014/main" id="{9029219B-5BB4-7231-464B-D36F5C1EF98D}"/>
              </a:ext>
            </a:extLst>
          </p:cNvPr>
          <p:cNvSpPr>
            <a:spLocks noGrp="1"/>
          </p:cNvSpPr>
          <p:nvPr>
            <p:ph type="body" idx="1"/>
          </p:nvPr>
        </p:nvSpPr>
        <p:spPr/>
        <p:txBody>
          <a:bodyPr>
            <a:normAutofit fontScale="92500" lnSpcReduction="10000"/>
          </a:bodyPr>
          <a:lstStyle/>
          <a:p>
            <a:r>
              <a:rPr lang="en-US" dirty="0"/>
              <a:t>We’ll close by looking at </a:t>
            </a:r>
            <a:r>
              <a:rPr lang="en-US" i="1" dirty="0" err="1"/>
              <a:t>plotly</a:t>
            </a:r>
            <a:r>
              <a:rPr lang="en-US" dirty="0"/>
              <a:t>, a JS (and now R) package for creating web-enabled, interactive </a:t>
            </a:r>
            <a:r>
              <a:rPr lang="en-US" b="1" dirty="0"/>
              <a:t>graphs</a:t>
            </a:r>
            <a:r>
              <a:rPr lang="en-US" dirty="0"/>
              <a:t>.</a:t>
            </a:r>
          </a:p>
          <a:p>
            <a:r>
              <a:rPr lang="en-US" dirty="0"/>
              <a:t>For those who know ggplot2, </a:t>
            </a:r>
            <a:r>
              <a:rPr lang="en-US" i="1" dirty="0" err="1"/>
              <a:t>plotly</a:t>
            </a:r>
            <a:r>
              <a:rPr lang="en-US" dirty="0"/>
              <a:t> is similar (and similarly massive!). The difference: </a:t>
            </a:r>
            <a:r>
              <a:rPr lang="en-US" i="1" dirty="0" err="1"/>
              <a:t>plotly</a:t>
            </a:r>
            <a:r>
              <a:rPr lang="en-US" dirty="0"/>
              <a:t> graphs are interactive!</a:t>
            </a:r>
          </a:p>
          <a:p>
            <a:pPr>
              <a:lnSpc>
                <a:spcPct val="100000"/>
              </a:lnSpc>
            </a:pPr>
            <a:r>
              <a:rPr lang="en-US" dirty="0"/>
              <a:t>We don’t need to know </a:t>
            </a:r>
            <a:r>
              <a:rPr lang="en-US" i="1" dirty="0" err="1"/>
              <a:t>plotly</a:t>
            </a:r>
            <a:r>
              <a:rPr lang="en-US" dirty="0"/>
              <a:t> (or even </a:t>
            </a:r>
            <a:r>
              <a:rPr lang="en-US" i="1" dirty="0"/>
              <a:t>ggplot2</a:t>
            </a:r>
            <a:r>
              <a:rPr lang="en-US" dirty="0"/>
              <a:t>!) to see what </a:t>
            </a:r>
            <a:r>
              <a:rPr lang="en-US" i="1" dirty="0" err="1"/>
              <a:t>plotly</a:t>
            </a:r>
            <a:r>
              <a:rPr lang="en-US" dirty="0"/>
              <a:t> offers thanks to </a:t>
            </a:r>
            <a:r>
              <a:rPr lang="en-US" dirty="0" err="1"/>
              <a:t>ggplotly</a:t>
            </a:r>
            <a:r>
              <a:rPr lang="en-US" dirty="0"/>
              <a:t>(). </a:t>
            </a:r>
          </a:p>
          <a:p>
            <a:pPr lvl="1">
              <a:lnSpc>
                <a:spcPct val="100000"/>
              </a:lnSpc>
              <a:spcBef>
                <a:spcPts val="0"/>
              </a:spcBef>
            </a:pPr>
            <a:r>
              <a:rPr lang="en-US" dirty="0"/>
              <a:t>It disassembles a </a:t>
            </a:r>
            <a:r>
              <a:rPr lang="en-US" dirty="0" err="1"/>
              <a:t>ggplot</a:t>
            </a:r>
            <a:r>
              <a:rPr lang="en-US" dirty="0"/>
              <a:t> and rebuilds it (more or less) in </a:t>
            </a:r>
            <a:r>
              <a:rPr lang="en-US" i="1" dirty="0" err="1"/>
              <a:t>plotly</a:t>
            </a:r>
            <a:r>
              <a:rPr lang="en-US" dirty="0"/>
              <a:t>. </a:t>
            </a:r>
          </a:p>
          <a:p>
            <a:pPr>
              <a:lnSpc>
                <a:spcPct val="100000"/>
              </a:lnSpc>
            </a:pPr>
            <a:r>
              <a:rPr lang="en-US" dirty="0"/>
              <a:t>We’ll copy-paste a complex </a:t>
            </a:r>
            <a:r>
              <a:rPr lang="en-US" dirty="0" err="1"/>
              <a:t>ggplot</a:t>
            </a:r>
            <a:r>
              <a:rPr lang="en-US" dirty="0"/>
              <a:t> I’ve built into our app as an interesting test case: </a:t>
            </a:r>
            <a:r>
              <a:rPr lang="en-US" b="0" i="0" dirty="0">
                <a:solidFill>
                  <a:schemeClr val="accent3">
                    <a:lumMod val="7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https://z.umn.edu/Rshiny</a:t>
            </a:r>
            <a:r>
              <a:rPr lang="en-US" b="0" i="0" dirty="0">
                <a:solidFill>
                  <a:schemeClr val="accent3">
                    <a:lumMod val="75000"/>
                  </a:schemeClr>
                </a:solidFill>
                <a:effectLst/>
                <a:latin typeface="Arial" panose="020B0604020202020204" pitchFamily="34" charset="0"/>
              </a:rPr>
              <a:t>. </a:t>
            </a:r>
          </a:p>
          <a:p>
            <a:pPr>
              <a:lnSpc>
                <a:spcPct val="100000"/>
              </a:lnSpc>
            </a:pPr>
            <a:r>
              <a:rPr lang="en-US" dirty="0"/>
              <a:t>There are </a:t>
            </a:r>
            <a:r>
              <a:rPr lang="en-US" dirty="0" err="1"/>
              <a:t>renderPlotly</a:t>
            </a:r>
            <a:r>
              <a:rPr lang="en-US" dirty="0"/>
              <a:t>({}) and </a:t>
            </a:r>
            <a:r>
              <a:rPr lang="en-US" dirty="0" err="1"/>
              <a:t>plotlyOutput</a:t>
            </a:r>
            <a:r>
              <a:rPr lang="en-US" dirty="0"/>
              <a:t>() functions, as usual.</a:t>
            </a:r>
          </a:p>
        </p:txBody>
      </p:sp>
    </p:spTree>
    <p:extLst>
      <p:ext uri="{BB962C8B-B14F-4D97-AF65-F5344CB8AC3E}">
        <p14:creationId xmlns:p14="http://schemas.microsoft.com/office/powerpoint/2010/main" val="23937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8900-1055-788B-9A82-4E9E39B56C4E}"/>
              </a:ext>
            </a:extLst>
          </p:cNvPr>
          <p:cNvSpPr>
            <a:spLocks noGrp="1"/>
          </p:cNvSpPr>
          <p:nvPr>
            <p:ph type="title"/>
          </p:nvPr>
        </p:nvSpPr>
        <p:spPr/>
        <p:txBody>
          <a:bodyPr/>
          <a:lstStyle/>
          <a:p>
            <a:r>
              <a:rPr lang="en-US" dirty="0"/>
              <a:t>Dialing things up…and down.</a:t>
            </a:r>
          </a:p>
        </p:txBody>
      </p:sp>
      <p:sp>
        <p:nvSpPr>
          <p:cNvPr id="3" name="Text Placeholder 2">
            <a:extLst>
              <a:ext uri="{FF2B5EF4-FFF2-40B4-BE49-F238E27FC236}">
                <a16:creationId xmlns:a16="http://schemas.microsoft.com/office/drawing/2014/main" id="{A9842F7B-8809-FA3C-57D3-2C368770AC0C}"/>
              </a:ext>
            </a:extLst>
          </p:cNvPr>
          <p:cNvSpPr>
            <a:spLocks noGrp="1"/>
          </p:cNvSpPr>
          <p:nvPr>
            <p:ph type="body" idx="1"/>
          </p:nvPr>
        </p:nvSpPr>
        <p:spPr/>
        <p:txBody>
          <a:bodyPr>
            <a:normAutofit fontScale="92500"/>
          </a:bodyPr>
          <a:lstStyle/>
          <a:p>
            <a:pPr>
              <a:lnSpc>
                <a:spcPct val="100000"/>
              </a:lnSpc>
            </a:pPr>
            <a:r>
              <a:rPr lang="en-US" i="1" dirty="0" err="1"/>
              <a:t>plotly</a:t>
            </a:r>
            <a:r>
              <a:rPr lang="en-US" dirty="0"/>
              <a:t> graphs come with tons of interactivity!</a:t>
            </a:r>
          </a:p>
          <a:p>
            <a:pPr lvl="1">
              <a:lnSpc>
                <a:spcPct val="100000"/>
              </a:lnSpc>
              <a:spcBef>
                <a:spcPts val="0"/>
              </a:spcBef>
            </a:pPr>
            <a:r>
              <a:rPr lang="en-US" dirty="0"/>
              <a:t>Tooltips on mouse hover.</a:t>
            </a:r>
          </a:p>
          <a:p>
            <a:pPr lvl="1">
              <a:lnSpc>
                <a:spcPct val="100000"/>
              </a:lnSpc>
              <a:spcBef>
                <a:spcPts val="0"/>
              </a:spcBef>
            </a:pPr>
            <a:r>
              <a:rPr lang="en-US" dirty="0"/>
              <a:t>Legend key group filtering on click/double-click.</a:t>
            </a:r>
          </a:p>
          <a:p>
            <a:pPr lvl="1">
              <a:lnSpc>
                <a:spcPct val="100000"/>
              </a:lnSpc>
              <a:spcBef>
                <a:spcPts val="0"/>
              </a:spcBef>
            </a:pPr>
            <a:r>
              <a:rPr lang="en-US" dirty="0"/>
              <a:t>Click and drag to zoom + double-click to </a:t>
            </a:r>
            <a:r>
              <a:rPr lang="en-US" dirty="0" err="1"/>
              <a:t>unzoom</a:t>
            </a:r>
            <a:r>
              <a:rPr lang="en-US" dirty="0"/>
              <a:t>.</a:t>
            </a:r>
          </a:p>
          <a:p>
            <a:pPr lvl="1">
              <a:lnSpc>
                <a:spcPct val="100000"/>
              </a:lnSpc>
              <a:spcBef>
                <a:spcPts val="0"/>
              </a:spcBef>
            </a:pPr>
            <a:r>
              <a:rPr lang="en-US" dirty="0" err="1"/>
              <a:t>Modebar</a:t>
            </a:r>
            <a:r>
              <a:rPr lang="en-US" dirty="0"/>
              <a:t> with many additional buttons.</a:t>
            </a:r>
          </a:p>
          <a:p>
            <a:pPr>
              <a:lnSpc>
                <a:spcPct val="100000"/>
              </a:lnSpc>
            </a:pPr>
            <a:r>
              <a:rPr lang="en-US" dirty="0"/>
              <a:t>Dialing all this back requires engaging with layout() and config(). </a:t>
            </a:r>
          </a:p>
          <a:p>
            <a:pPr lvl="1">
              <a:lnSpc>
                <a:spcPct val="100000"/>
              </a:lnSpc>
              <a:spcBef>
                <a:spcPts val="0"/>
              </a:spcBef>
            </a:pPr>
            <a:r>
              <a:rPr lang="en-US" i="1" dirty="0" err="1"/>
              <a:t>plotly</a:t>
            </a:r>
            <a:r>
              <a:rPr lang="en-US" dirty="0"/>
              <a:t> is a JS package, and it shows! Get ready for lists inside lists! </a:t>
            </a:r>
            <a:r>
              <a:rPr lang="en-US" dirty="0">
                <a:sym typeface="Wingdings" panose="05000000000000000000" pitchFamily="2" charset="2"/>
              </a:rPr>
              <a:t></a:t>
            </a:r>
          </a:p>
          <a:p>
            <a:pPr lvl="1">
              <a:lnSpc>
                <a:spcPct val="100000"/>
              </a:lnSpc>
              <a:spcBef>
                <a:spcPts val="0"/>
              </a:spcBef>
            </a:pPr>
            <a:r>
              <a:rPr lang="en-US" dirty="0">
                <a:sym typeface="Wingdings" panose="05000000000000000000" pitchFamily="2" charset="2"/>
              </a:rPr>
              <a:t>layout() also lets us adjust legend placement.</a:t>
            </a:r>
          </a:p>
          <a:p>
            <a:pPr>
              <a:lnSpc>
                <a:spcPct val="100000"/>
              </a:lnSpc>
            </a:pPr>
            <a:r>
              <a:rPr lang="en-US" dirty="0">
                <a:sym typeface="Wingdings" panose="05000000000000000000" pitchFamily="2" charset="2"/>
              </a:rPr>
              <a:t>Meanwhile, style() help us customize our tooltip contents to be only exactly what we specify (if we pull a little trickery first).</a:t>
            </a:r>
          </a:p>
          <a:p>
            <a:pPr lvl="1">
              <a:lnSpc>
                <a:spcPct val="100000"/>
              </a:lnSpc>
            </a:pPr>
            <a:endParaRPr lang="en-US" dirty="0"/>
          </a:p>
        </p:txBody>
      </p:sp>
    </p:spTree>
    <p:extLst>
      <p:ext uri="{BB962C8B-B14F-4D97-AF65-F5344CB8AC3E}">
        <p14:creationId xmlns:p14="http://schemas.microsoft.com/office/powerpoint/2010/main" val="202530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83BF-C9C2-9379-6EA5-2498B16E485D}"/>
              </a:ext>
            </a:extLst>
          </p:cNvPr>
          <p:cNvSpPr>
            <a:spLocks noGrp="1"/>
          </p:cNvSpPr>
          <p:nvPr>
            <p:ph type="title"/>
          </p:nvPr>
        </p:nvSpPr>
        <p:spPr/>
        <p:txBody>
          <a:bodyPr/>
          <a:lstStyle/>
          <a:p>
            <a:r>
              <a:rPr lang="en-US" dirty="0"/>
              <a:t>Update, don’t rebuild III</a:t>
            </a:r>
          </a:p>
        </p:txBody>
      </p:sp>
      <p:sp>
        <p:nvSpPr>
          <p:cNvPr id="3" name="Text Placeholder 2">
            <a:extLst>
              <a:ext uri="{FF2B5EF4-FFF2-40B4-BE49-F238E27FC236}">
                <a16:creationId xmlns:a16="http://schemas.microsoft.com/office/drawing/2014/main" id="{135D44D6-EEE0-9EF6-0AD0-08E048813507}"/>
              </a:ext>
            </a:extLst>
          </p:cNvPr>
          <p:cNvSpPr>
            <a:spLocks noGrp="1"/>
          </p:cNvSpPr>
          <p:nvPr>
            <p:ph type="body" idx="1"/>
          </p:nvPr>
        </p:nvSpPr>
        <p:spPr/>
        <p:txBody>
          <a:bodyPr/>
          <a:lstStyle/>
          <a:p>
            <a:r>
              <a:rPr lang="en-US" i="1" dirty="0" err="1"/>
              <a:t>plotly</a:t>
            </a:r>
            <a:r>
              <a:rPr lang="en-US" dirty="0"/>
              <a:t> has a proxy for updating graphs rather than rebuilding them. </a:t>
            </a:r>
          </a:p>
          <a:p>
            <a:r>
              <a:rPr lang="en-US" dirty="0"/>
              <a:t>Let’s give users a </a:t>
            </a:r>
            <a:r>
              <a:rPr lang="en-US" b="1" dirty="0"/>
              <a:t>drop-down menu widget </a:t>
            </a:r>
            <a:r>
              <a:rPr lang="en-US" dirty="0"/>
              <a:t>to select a new color scheme for the graph. </a:t>
            </a:r>
          </a:p>
          <a:p>
            <a:pPr>
              <a:lnSpc>
                <a:spcPct val="100000"/>
              </a:lnSpc>
            </a:pPr>
            <a:r>
              <a:rPr lang="en-US" dirty="0"/>
              <a:t>This doesn’t </a:t>
            </a:r>
            <a:r>
              <a:rPr lang="en-US" i="1" dirty="0"/>
              <a:t>quite</a:t>
            </a:r>
            <a:r>
              <a:rPr lang="en-US" dirty="0"/>
              <a:t> work…the lines and legend keys don’t change colors appropriately!</a:t>
            </a:r>
          </a:p>
          <a:p>
            <a:pPr lvl="1">
              <a:lnSpc>
                <a:spcPct val="100000"/>
              </a:lnSpc>
              <a:spcBef>
                <a:spcPts val="0"/>
              </a:spcBef>
            </a:pPr>
            <a:r>
              <a:rPr lang="en-US" dirty="0"/>
              <a:t>This is fixable (with pain), but it’s kind of </a:t>
            </a:r>
            <a:r>
              <a:rPr lang="en-US" dirty="0" err="1"/>
              <a:t>ggplotly</a:t>
            </a:r>
            <a:r>
              <a:rPr lang="en-US" dirty="0"/>
              <a:t>()’s fault. It’d be best to rebuild this graph in </a:t>
            </a:r>
            <a:r>
              <a:rPr lang="en-US" i="1" dirty="0" err="1"/>
              <a:t>plotly</a:t>
            </a:r>
            <a:r>
              <a:rPr lang="en-US" dirty="0"/>
              <a:t> at this point!</a:t>
            </a:r>
          </a:p>
        </p:txBody>
      </p:sp>
    </p:spTree>
    <p:extLst>
      <p:ext uri="{BB962C8B-B14F-4D97-AF65-F5344CB8AC3E}">
        <p14:creationId xmlns:p14="http://schemas.microsoft.com/office/powerpoint/2010/main" val="373553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9FCC2-6E9C-0369-313B-768EEC25DC46}"/>
              </a:ext>
            </a:extLst>
          </p:cNvPr>
          <p:cNvSpPr>
            <a:spLocks noGrp="1"/>
          </p:cNvSpPr>
          <p:nvPr>
            <p:ph type="title"/>
          </p:nvPr>
        </p:nvSpPr>
        <p:spPr/>
        <p:txBody>
          <a:bodyPr/>
          <a:lstStyle/>
          <a:p>
            <a:r>
              <a:rPr lang="en-US" dirty="0"/>
              <a:t>Hour 1: Welcome to the web!</a:t>
            </a:r>
          </a:p>
        </p:txBody>
      </p:sp>
      <p:sp>
        <p:nvSpPr>
          <p:cNvPr id="3" name="Text Placeholder 2">
            <a:extLst>
              <a:ext uri="{FF2B5EF4-FFF2-40B4-BE49-F238E27FC236}">
                <a16:creationId xmlns:a16="http://schemas.microsoft.com/office/drawing/2014/main" id="{4A973216-2DD9-BCF8-E650-D4E0112A688D}"/>
              </a:ext>
            </a:extLst>
          </p:cNvPr>
          <p:cNvSpPr>
            <a:spLocks noGrp="1"/>
          </p:cNvSpPr>
          <p:nvPr>
            <p:ph type="body" idx="1"/>
          </p:nvPr>
        </p:nvSpPr>
        <p:spPr/>
        <p:txBody>
          <a:bodyPr/>
          <a:lstStyle/>
          <a:p>
            <a:pPr marL="76200" indent="0">
              <a:lnSpc>
                <a:spcPct val="100000"/>
              </a:lnSpc>
              <a:buNone/>
            </a:pPr>
            <a:r>
              <a:rPr lang="en-US" dirty="0"/>
              <a:t>What we’ll cover:</a:t>
            </a:r>
          </a:p>
          <a:p>
            <a:pPr>
              <a:lnSpc>
                <a:spcPct val="100000"/>
              </a:lnSpc>
            </a:pPr>
            <a:r>
              <a:rPr lang="en-US" dirty="0"/>
              <a:t>Web Development 101</a:t>
            </a:r>
          </a:p>
          <a:p>
            <a:pPr lvl="1">
              <a:lnSpc>
                <a:spcPct val="100000"/>
              </a:lnSpc>
              <a:spcBef>
                <a:spcPts val="0"/>
              </a:spcBef>
            </a:pPr>
            <a:r>
              <a:rPr lang="en-US" dirty="0"/>
              <a:t>How a website </a:t>
            </a:r>
            <a:r>
              <a:rPr lang="en-US" i="1" dirty="0"/>
              <a:t>actually</a:t>
            </a:r>
            <a:r>
              <a:rPr lang="en-US" dirty="0"/>
              <a:t> works.</a:t>
            </a:r>
          </a:p>
          <a:p>
            <a:pPr lvl="1">
              <a:lnSpc>
                <a:spcPct val="100000"/>
              </a:lnSpc>
              <a:spcBef>
                <a:spcPts val="0"/>
              </a:spcBef>
            </a:pPr>
            <a:r>
              <a:rPr lang="en-US" dirty="0"/>
              <a:t>How websites are built (</a:t>
            </a:r>
            <a:r>
              <a:rPr lang="en-US" b="1" dirty="0"/>
              <a:t>frameworks</a:t>
            </a:r>
            <a:r>
              <a:rPr lang="en-US" dirty="0"/>
              <a:t>).</a:t>
            </a:r>
          </a:p>
          <a:p>
            <a:pPr lvl="1">
              <a:lnSpc>
                <a:spcPct val="100000"/>
              </a:lnSpc>
              <a:spcBef>
                <a:spcPts val="0"/>
              </a:spcBef>
            </a:pPr>
            <a:r>
              <a:rPr lang="en-US" dirty="0"/>
              <a:t>Where Shiny fits in.</a:t>
            </a:r>
          </a:p>
          <a:p>
            <a:pPr>
              <a:lnSpc>
                <a:spcPct val="100000"/>
              </a:lnSpc>
            </a:pPr>
            <a:r>
              <a:rPr lang="en-US" dirty="0"/>
              <a:t>Set up a generic Shiny Project folder</a:t>
            </a:r>
          </a:p>
          <a:p>
            <a:pPr>
              <a:lnSpc>
                <a:spcPct val="100000"/>
              </a:lnSpc>
            </a:pPr>
            <a:r>
              <a:rPr lang="en-US" dirty="0"/>
              <a:t>The </a:t>
            </a:r>
            <a:r>
              <a:rPr lang="en-US" i="1" dirty="0"/>
              <a:t>very</a:t>
            </a:r>
            <a:r>
              <a:rPr lang="en-US" dirty="0"/>
              <a:t> basics of HTML and CSS</a:t>
            </a:r>
          </a:p>
        </p:txBody>
      </p:sp>
    </p:spTree>
    <p:extLst>
      <p:ext uri="{BB962C8B-B14F-4D97-AF65-F5344CB8AC3E}">
        <p14:creationId xmlns:p14="http://schemas.microsoft.com/office/powerpoint/2010/main" val="1269040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DD44-BAD8-03E7-9512-C2F97D50F8C4}"/>
              </a:ext>
            </a:extLst>
          </p:cNvPr>
          <p:cNvSpPr>
            <a:spLocks noGrp="1"/>
          </p:cNvSpPr>
          <p:nvPr>
            <p:ph type="title"/>
          </p:nvPr>
        </p:nvSpPr>
        <p:spPr/>
        <p:txBody>
          <a:bodyPr/>
          <a:lstStyle/>
          <a:p>
            <a:r>
              <a:rPr lang="en-US" dirty="0"/>
              <a:t>Watch and learn III</a:t>
            </a:r>
          </a:p>
        </p:txBody>
      </p:sp>
      <p:sp>
        <p:nvSpPr>
          <p:cNvPr id="3" name="Text Placeholder 2">
            <a:extLst>
              <a:ext uri="{FF2B5EF4-FFF2-40B4-BE49-F238E27FC236}">
                <a16:creationId xmlns:a16="http://schemas.microsoft.com/office/drawing/2014/main" id="{E23374A9-7452-0979-21A7-6125D77EFFD7}"/>
              </a:ext>
            </a:extLst>
          </p:cNvPr>
          <p:cNvSpPr>
            <a:spLocks noGrp="1"/>
          </p:cNvSpPr>
          <p:nvPr>
            <p:ph type="body" idx="1"/>
          </p:nvPr>
        </p:nvSpPr>
        <p:spPr/>
        <p:txBody>
          <a:bodyPr/>
          <a:lstStyle/>
          <a:p>
            <a:pPr>
              <a:lnSpc>
                <a:spcPct val="100000"/>
              </a:lnSpc>
            </a:pPr>
            <a:r>
              <a:rPr lang="en-US" dirty="0"/>
              <a:t>Lastly, as we’ve come to expect, </a:t>
            </a:r>
            <a:r>
              <a:rPr lang="en-US" i="1" dirty="0" err="1"/>
              <a:t>plotly</a:t>
            </a:r>
            <a:r>
              <a:rPr lang="en-US" dirty="0"/>
              <a:t> graphs can also be widgets—we can track and </a:t>
            </a:r>
            <a:r>
              <a:rPr lang="en-US" b="1" dirty="0"/>
              <a:t>handle events </a:t>
            </a:r>
            <a:r>
              <a:rPr lang="en-US" dirty="0"/>
              <a:t>related to them.</a:t>
            </a:r>
          </a:p>
          <a:p>
            <a:pPr>
              <a:lnSpc>
                <a:spcPct val="100000"/>
              </a:lnSpc>
            </a:pPr>
            <a:r>
              <a:rPr lang="en-US" dirty="0"/>
              <a:t>However, </a:t>
            </a:r>
            <a:r>
              <a:rPr lang="en-US" i="1" dirty="0" err="1"/>
              <a:t>plotly</a:t>
            </a:r>
            <a:r>
              <a:rPr lang="en-US" dirty="0"/>
              <a:t> uses a different (but equivalent!) system:</a:t>
            </a:r>
          </a:p>
          <a:p>
            <a:pPr lvl="1">
              <a:lnSpc>
                <a:spcPct val="100000"/>
              </a:lnSpc>
              <a:spcBef>
                <a:spcPts val="0"/>
              </a:spcBef>
            </a:pPr>
            <a:r>
              <a:rPr lang="en-US" dirty="0"/>
              <a:t>We must give our graph a </a:t>
            </a:r>
            <a:r>
              <a:rPr lang="en-US" b="1" dirty="0"/>
              <a:t>source</a:t>
            </a:r>
            <a:r>
              <a:rPr lang="en-US" dirty="0"/>
              <a:t>, </a:t>
            </a:r>
            <a:r>
              <a:rPr lang="en-US" i="1" dirty="0"/>
              <a:t>sort of </a:t>
            </a:r>
            <a:r>
              <a:rPr lang="en-US" dirty="0"/>
              <a:t>like an </a:t>
            </a:r>
            <a:r>
              <a:rPr lang="en-US" b="1" dirty="0" err="1"/>
              <a:t>inputId</a:t>
            </a:r>
            <a:r>
              <a:rPr lang="en-US" dirty="0"/>
              <a:t>.</a:t>
            </a:r>
          </a:p>
          <a:p>
            <a:pPr lvl="1">
              <a:lnSpc>
                <a:spcPct val="100000"/>
              </a:lnSpc>
              <a:spcBef>
                <a:spcPts val="0"/>
              </a:spcBef>
            </a:pPr>
            <a:r>
              <a:rPr lang="en-US" dirty="0"/>
              <a:t>We must register the specific event type to track (</a:t>
            </a:r>
            <a:r>
              <a:rPr lang="en-US" i="1" dirty="0"/>
              <a:t>e.g.</a:t>
            </a:r>
            <a:r>
              <a:rPr lang="en-US" dirty="0"/>
              <a:t>, mouse clicks)</a:t>
            </a:r>
          </a:p>
          <a:p>
            <a:pPr lvl="1">
              <a:lnSpc>
                <a:spcPct val="100000"/>
              </a:lnSpc>
              <a:spcBef>
                <a:spcPts val="0"/>
              </a:spcBef>
            </a:pPr>
            <a:r>
              <a:rPr lang="en-US" dirty="0"/>
              <a:t>We must use an </a:t>
            </a:r>
            <a:r>
              <a:rPr lang="en-US" dirty="0" err="1"/>
              <a:t>event_data</a:t>
            </a:r>
            <a:r>
              <a:rPr lang="en-US" dirty="0"/>
              <a:t>() call server-side instead of </a:t>
            </a:r>
            <a:r>
              <a:rPr lang="en-US" i="1" dirty="0"/>
              <a:t>input</a:t>
            </a:r>
            <a:r>
              <a:rPr lang="en-US" dirty="0"/>
              <a:t>. </a:t>
            </a:r>
          </a:p>
          <a:p>
            <a:pPr>
              <a:lnSpc>
                <a:spcPct val="100000"/>
              </a:lnSpc>
            </a:pPr>
            <a:r>
              <a:rPr lang="en-US" dirty="0"/>
              <a:t>Let’s make it so users get a printed message containing the exact population value of a clicked point.</a:t>
            </a:r>
          </a:p>
        </p:txBody>
      </p:sp>
    </p:spTree>
    <p:extLst>
      <p:ext uri="{BB962C8B-B14F-4D97-AF65-F5344CB8AC3E}">
        <p14:creationId xmlns:p14="http://schemas.microsoft.com/office/powerpoint/2010/main" val="183631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E0F0-3D29-F857-BD6D-CA164EB86131}"/>
              </a:ext>
            </a:extLst>
          </p:cNvPr>
          <p:cNvSpPr>
            <a:spLocks noGrp="1"/>
          </p:cNvSpPr>
          <p:nvPr>
            <p:ph type="title"/>
          </p:nvPr>
        </p:nvSpPr>
        <p:spPr/>
        <p:txBody>
          <a:bodyPr/>
          <a:lstStyle/>
          <a:p>
            <a:r>
              <a:rPr lang="en-US" dirty="0"/>
              <a:t>That’s all folks!</a:t>
            </a:r>
          </a:p>
        </p:txBody>
      </p:sp>
      <p:sp>
        <p:nvSpPr>
          <p:cNvPr id="3" name="Text Placeholder 2">
            <a:extLst>
              <a:ext uri="{FF2B5EF4-FFF2-40B4-BE49-F238E27FC236}">
                <a16:creationId xmlns:a16="http://schemas.microsoft.com/office/drawing/2014/main" id="{A5C2F3BF-8485-CA76-D08C-B3F0D93A9EB1}"/>
              </a:ext>
            </a:extLst>
          </p:cNvPr>
          <p:cNvSpPr>
            <a:spLocks noGrp="1"/>
          </p:cNvSpPr>
          <p:nvPr>
            <p:ph type="body" idx="1"/>
          </p:nvPr>
        </p:nvSpPr>
        <p:spPr/>
        <p:txBody>
          <a:bodyPr/>
          <a:lstStyle/>
          <a:p>
            <a:r>
              <a:rPr lang="en-US" dirty="0"/>
              <a:t>THANK YOU FOR ATTENDING! </a:t>
            </a:r>
          </a:p>
          <a:p>
            <a:r>
              <a:rPr lang="en-US" dirty="0"/>
              <a:t>PLEASE provide feedback! This content is </a:t>
            </a:r>
            <a:r>
              <a:rPr lang="en-US" i="1" dirty="0"/>
              <a:t>brand-new</a:t>
            </a:r>
            <a:r>
              <a:rPr lang="en-US" dirty="0"/>
              <a:t>; your feedback will improve future workshops!</a:t>
            </a:r>
          </a:p>
          <a:p>
            <a:r>
              <a:rPr lang="en-US" dirty="0"/>
              <a:t>What else do you want to know? What things would you like to try?</a:t>
            </a:r>
          </a:p>
          <a:p>
            <a:r>
              <a:rPr lang="en-US" dirty="0"/>
              <a:t>An “R Shiny Cookbook” is on the way! Please reach out if you’re interested in being a reader!</a:t>
            </a:r>
          </a:p>
        </p:txBody>
      </p:sp>
    </p:spTree>
    <p:extLst>
      <p:ext uri="{BB962C8B-B14F-4D97-AF65-F5344CB8AC3E}">
        <p14:creationId xmlns:p14="http://schemas.microsoft.com/office/powerpoint/2010/main" val="396717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490250" y="235425"/>
            <a:ext cx="8069400" cy="43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u="sng"/>
              <a:t>R Shiny</a:t>
            </a:r>
            <a:endParaRPr sz="3600" u="sng"/>
          </a:p>
          <a:p>
            <a:pPr marL="0" lvl="0" indent="0" algn="l" rtl="0">
              <a:spcBef>
                <a:spcPts val="0"/>
              </a:spcBef>
              <a:spcAft>
                <a:spcPts val="0"/>
              </a:spcAft>
              <a:buNone/>
            </a:pPr>
            <a:endParaRPr sz="3200" b="0"/>
          </a:p>
          <a:p>
            <a:pPr marL="0" lvl="0" indent="0" algn="l" rtl="0">
              <a:spcBef>
                <a:spcPts val="0"/>
              </a:spcBef>
              <a:spcAft>
                <a:spcPts val="0"/>
              </a:spcAft>
              <a:buNone/>
            </a:pPr>
            <a:r>
              <a:rPr lang="en" sz="3200" b="0"/>
              <a:t>Post-workshop survey: </a:t>
            </a:r>
            <a:endParaRPr sz="3200" b="0"/>
          </a:p>
          <a:p>
            <a:pPr marL="0" lvl="0" indent="0" algn="l" rtl="0">
              <a:spcBef>
                <a:spcPts val="0"/>
              </a:spcBef>
              <a:spcAft>
                <a:spcPts val="0"/>
              </a:spcAft>
              <a:buNone/>
            </a:pPr>
            <a:r>
              <a:rPr lang="en" sz="3200" b="0"/>
              <a:t>https://z.umn.edu/swc-post</a:t>
            </a:r>
            <a:endParaRPr sz="3200" b="0"/>
          </a:p>
          <a:p>
            <a:pPr marL="0" lvl="0" indent="0" algn="l" rtl="0">
              <a:spcBef>
                <a:spcPts val="0"/>
              </a:spcBef>
              <a:spcAft>
                <a:spcPts val="0"/>
              </a:spcAft>
              <a:buNone/>
            </a:pPr>
            <a:endParaRPr sz="4400"/>
          </a:p>
        </p:txBody>
      </p:sp>
      <p:pic>
        <p:nvPicPr>
          <p:cNvPr id="100" name="Google Shape;100;p19"/>
          <p:cNvPicPr preferRelativeResize="0"/>
          <p:nvPr/>
        </p:nvPicPr>
        <p:blipFill>
          <a:blip r:embed="rId3">
            <a:alphaModFix/>
          </a:blip>
          <a:stretch>
            <a:fillRect/>
          </a:stretch>
        </p:blipFill>
        <p:spPr>
          <a:xfrm>
            <a:off x="6166175" y="2521475"/>
            <a:ext cx="2162300" cy="216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5C53-1AA8-5027-80D3-7F9A70734789}"/>
              </a:ext>
            </a:extLst>
          </p:cNvPr>
          <p:cNvSpPr>
            <a:spLocks noGrp="1"/>
          </p:cNvSpPr>
          <p:nvPr>
            <p:ph type="title"/>
          </p:nvPr>
        </p:nvSpPr>
        <p:spPr/>
        <p:txBody>
          <a:bodyPr/>
          <a:lstStyle/>
          <a:p>
            <a:r>
              <a:rPr lang="en-US" dirty="0"/>
              <a:t>What’s a website?</a:t>
            </a:r>
          </a:p>
        </p:txBody>
      </p:sp>
      <p:sp>
        <p:nvSpPr>
          <p:cNvPr id="3" name="Text Placeholder 2">
            <a:extLst>
              <a:ext uri="{FF2B5EF4-FFF2-40B4-BE49-F238E27FC236}">
                <a16:creationId xmlns:a16="http://schemas.microsoft.com/office/drawing/2014/main" id="{60CD7186-DD18-2706-D9D5-4444995A620C}"/>
              </a:ext>
            </a:extLst>
          </p:cNvPr>
          <p:cNvSpPr>
            <a:spLocks noGrp="1"/>
          </p:cNvSpPr>
          <p:nvPr>
            <p:ph type="body" idx="1"/>
          </p:nvPr>
        </p:nvSpPr>
        <p:spPr/>
        <p:txBody>
          <a:bodyPr/>
          <a:lstStyle/>
          <a:p>
            <a:r>
              <a:rPr lang="en-US" b="1" dirty="0"/>
              <a:t>Shiny is for building websites.</a:t>
            </a:r>
          </a:p>
          <a:p>
            <a:r>
              <a:rPr lang="en-US" dirty="0"/>
              <a:t>How’d </a:t>
            </a:r>
            <a:r>
              <a:rPr lang="en-US" b="1" dirty="0"/>
              <a:t>you</a:t>
            </a:r>
            <a:r>
              <a:rPr lang="en-US" dirty="0"/>
              <a:t> describe what a website is??</a:t>
            </a:r>
          </a:p>
          <a:p>
            <a:pPr lvl="1"/>
            <a:r>
              <a:rPr lang="en-US" dirty="0"/>
              <a:t>“A place out on the internet you go to or ‘visit.’”</a:t>
            </a:r>
          </a:p>
          <a:p>
            <a:pPr lvl="1"/>
            <a:r>
              <a:rPr lang="en-US" dirty="0"/>
              <a:t>“A 24/7 interactive TV channel you tune into.”</a:t>
            </a:r>
          </a:p>
          <a:p>
            <a:pPr lvl="1"/>
            <a:r>
              <a:rPr lang="en-US" dirty="0"/>
              <a:t>“A digital magazine that ‘flips its pages’ as I interact with it.”</a:t>
            </a:r>
          </a:p>
          <a:p>
            <a:r>
              <a:rPr lang="en-US" dirty="0"/>
              <a:t>These descriptions </a:t>
            </a:r>
            <a:r>
              <a:rPr lang="en-US" i="1" dirty="0"/>
              <a:t>aren’t</a:t>
            </a:r>
            <a:r>
              <a:rPr lang="en-US" dirty="0"/>
              <a:t> very accurate!</a:t>
            </a:r>
          </a:p>
        </p:txBody>
      </p:sp>
    </p:spTree>
    <p:extLst>
      <p:ext uri="{BB962C8B-B14F-4D97-AF65-F5344CB8AC3E}">
        <p14:creationId xmlns:p14="http://schemas.microsoft.com/office/powerpoint/2010/main" val="404984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5C53-1AA8-5027-80D3-7F9A70734789}"/>
              </a:ext>
            </a:extLst>
          </p:cNvPr>
          <p:cNvSpPr>
            <a:spLocks noGrp="1"/>
          </p:cNvSpPr>
          <p:nvPr>
            <p:ph type="title"/>
          </p:nvPr>
        </p:nvSpPr>
        <p:spPr/>
        <p:txBody>
          <a:bodyPr/>
          <a:lstStyle/>
          <a:p>
            <a:r>
              <a:rPr lang="en-US" dirty="0"/>
              <a:t>What’s a website </a:t>
            </a:r>
            <a:r>
              <a:rPr lang="en-US" i="1" dirty="0"/>
              <a:t>really</a:t>
            </a:r>
            <a:r>
              <a:rPr lang="en-US" dirty="0"/>
              <a:t>?</a:t>
            </a:r>
          </a:p>
        </p:txBody>
      </p:sp>
      <p:sp>
        <p:nvSpPr>
          <p:cNvPr id="3" name="Text Placeholder 2">
            <a:extLst>
              <a:ext uri="{FF2B5EF4-FFF2-40B4-BE49-F238E27FC236}">
                <a16:creationId xmlns:a16="http://schemas.microsoft.com/office/drawing/2014/main" id="{60CD7186-DD18-2706-D9D5-4444995A620C}"/>
              </a:ext>
            </a:extLst>
          </p:cNvPr>
          <p:cNvSpPr>
            <a:spLocks noGrp="1"/>
          </p:cNvSpPr>
          <p:nvPr>
            <p:ph type="body" idx="1"/>
          </p:nvPr>
        </p:nvSpPr>
        <p:spPr/>
        <p:txBody>
          <a:bodyPr>
            <a:normAutofit lnSpcReduction="10000"/>
          </a:bodyPr>
          <a:lstStyle/>
          <a:p>
            <a:pPr>
              <a:lnSpc>
                <a:spcPct val="100000"/>
              </a:lnSpc>
            </a:pPr>
            <a:r>
              <a:rPr lang="en-US" dirty="0"/>
              <a:t>The half </a:t>
            </a:r>
            <a:r>
              <a:rPr lang="en-US" b="1" dirty="0"/>
              <a:t>you</a:t>
            </a:r>
            <a:r>
              <a:rPr lang="en-US" dirty="0"/>
              <a:t> </a:t>
            </a:r>
            <a:r>
              <a:rPr lang="en-US" i="1" dirty="0"/>
              <a:t>see</a:t>
            </a:r>
            <a:r>
              <a:rPr lang="en-US" dirty="0"/>
              <a:t> is just that</a:t>
            </a:r>
            <a:r>
              <a:rPr lang="en-US" i="1" dirty="0"/>
              <a:t>—</a:t>
            </a:r>
            <a:r>
              <a:rPr lang="en-US" dirty="0"/>
              <a:t>a</a:t>
            </a:r>
            <a:r>
              <a:rPr lang="en-US" i="1" dirty="0"/>
              <a:t> half.</a:t>
            </a:r>
          </a:p>
          <a:p>
            <a:pPr>
              <a:lnSpc>
                <a:spcPct val="100000"/>
              </a:lnSpc>
            </a:pPr>
            <a:r>
              <a:rPr lang="en-US" i="1" u="sng" dirty="0"/>
              <a:t>UI (user interface) / “client side”: </a:t>
            </a:r>
          </a:p>
          <a:p>
            <a:pPr lvl="1">
              <a:lnSpc>
                <a:spcPct val="100000"/>
              </a:lnSpc>
              <a:spcBef>
                <a:spcPts val="0"/>
              </a:spcBef>
            </a:pPr>
            <a:r>
              <a:rPr lang="en-US" i="1" dirty="0"/>
              <a:t>Your browser requests a bunch of code from a distant </a:t>
            </a:r>
            <a:r>
              <a:rPr lang="en-US" b="1" i="1" dirty="0"/>
              <a:t>server</a:t>
            </a:r>
            <a:r>
              <a:rPr lang="en-US" i="1" dirty="0"/>
              <a:t>. </a:t>
            </a:r>
          </a:p>
          <a:p>
            <a:pPr lvl="1">
              <a:lnSpc>
                <a:spcPct val="100000"/>
              </a:lnSpc>
              <a:spcBef>
                <a:spcPts val="0"/>
              </a:spcBef>
            </a:pPr>
            <a:r>
              <a:rPr lang="en-US" i="1" dirty="0"/>
              <a:t>Your browser executes it to build an app (website) </a:t>
            </a:r>
            <a:r>
              <a:rPr lang="en-US" b="1" i="1" dirty="0"/>
              <a:t>on your computer!</a:t>
            </a:r>
            <a:endParaRPr lang="en-US" i="1" dirty="0"/>
          </a:p>
          <a:p>
            <a:pPr>
              <a:lnSpc>
                <a:spcPct val="100000"/>
              </a:lnSpc>
            </a:pPr>
            <a:r>
              <a:rPr lang="en-US" i="1" u="sng" dirty="0"/>
              <a:t>Server / “back end”:</a:t>
            </a:r>
          </a:p>
          <a:p>
            <a:pPr lvl="1">
              <a:lnSpc>
                <a:spcPct val="100000"/>
              </a:lnSpc>
              <a:spcBef>
                <a:spcPts val="0"/>
              </a:spcBef>
            </a:pPr>
            <a:r>
              <a:rPr lang="en-US" i="1" dirty="0"/>
              <a:t>A computer somewhere fields requests, provides new instructions, and performs sensitive or complicated operations.</a:t>
            </a:r>
          </a:p>
          <a:p>
            <a:pPr>
              <a:lnSpc>
                <a:spcPct val="100000"/>
              </a:lnSpc>
            </a:pPr>
            <a:r>
              <a:rPr lang="en-US" i="1" dirty="0"/>
              <a:t>Websites live on </a:t>
            </a:r>
            <a:r>
              <a:rPr lang="en-US" b="1" i="1" dirty="0"/>
              <a:t>your</a:t>
            </a:r>
            <a:r>
              <a:rPr lang="en-US" i="1" dirty="0"/>
              <a:t> computer! </a:t>
            </a:r>
          </a:p>
          <a:p>
            <a:pPr>
              <a:lnSpc>
                <a:spcPct val="100000"/>
              </a:lnSpc>
            </a:pPr>
            <a:r>
              <a:rPr lang="en-US" i="1" dirty="0"/>
              <a:t>Websites are “dialogues” between your browser and a server based on your actions and the programmers’ code. </a:t>
            </a:r>
          </a:p>
        </p:txBody>
      </p:sp>
    </p:spTree>
    <p:extLst>
      <p:ext uri="{BB962C8B-B14F-4D97-AF65-F5344CB8AC3E}">
        <p14:creationId xmlns:p14="http://schemas.microsoft.com/office/powerpoint/2010/main" val="113209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7613-940B-4168-1CDC-CEC7BFBE4947}"/>
              </a:ext>
            </a:extLst>
          </p:cNvPr>
          <p:cNvSpPr>
            <a:spLocks noGrp="1"/>
          </p:cNvSpPr>
          <p:nvPr>
            <p:ph type="title"/>
          </p:nvPr>
        </p:nvSpPr>
        <p:spPr/>
        <p:txBody>
          <a:bodyPr/>
          <a:lstStyle/>
          <a:p>
            <a:r>
              <a:rPr lang="en-US" dirty="0"/>
              <a:t>How is a website </a:t>
            </a:r>
            <a:r>
              <a:rPr lang="en-US" i="1" dirty="0"/>
              <a:t>built</a:t>
            </a:r>
            <a:r>
              <a:rPr lang="en-US" dirty="0"/>
              <a:t>?</a:t>
            </a:r>
          </a:p>
        </p:txBody>
      </p:sp>
      <p:sp>
        <p:nvSpPr>
          <p:cNvPr id="3" name="Text Placeholder 2">
            <a:extLst>
              <a:ext uri="{FF2B5EF4-FFF2-40B4-BE49-F238E27FC236}">
                <a16:creationId xmlns:a16="http://schemas.microsoft.com/office/drawing/2014/main" id="{86C72C4F-0D6E-1353-D4E4-6FBB140793B9}"/>
              </a:ext>
            </a:extLst>
          </p:cNvPr>
          <p:cNvSpPr>
            <a:spLocks noGrp="1"/>
          </p:cNvSpPr>
          <p:nvPr>
            <p:ph type="body" idx="1"/>
          </p:nvPr>
        </p:nvSpPr>
        <p:spPr/>
        <p:txBody>
          <a:bodyPr>
            <a:normAutofit fontScale="92500" lnSpcReduction="20000"/>
          </a:bodyPr>
          <a:lstStyle/>
          <a:p>
            <a:pPr>
              <a:lnSpc>
                <a:spcPct val="100000"/>
              </a:lnSpc>
            </a:pPr>
            <a:r>
              <a:rPr lang="en-US" dirty="0"/>
              <a:t>Similarly, in two halves.</a:t>
            </a:r>
          </a:p>
          <a:p>
            <a:pPr>
              <a:lnSpc>
                <a:spcPct val="100000"/>
              </a:lnSpc>
            </a:pPr>
            <a:r>
              <a:rPr lang="en-US" b="1" dirty="0"/>
              <a:t>UI</a:t>
            </a:r>
            <a:r>
              <a:rPr lang="en-US" dirty="0"/>
              <a:t>:</a:t>
            </a:r>
          </a:p>
          <a:p>
            <a:pPr lvl="1">
              <a:lnSpc>
                <a:spcPct val="100000"/>
              </a:lnSpc>
              <a:spcBef>
                <a:spcPts val="0"/>
              </a:spcBef>
            </a:pPr>
            <a:r>
              <a:rPr lang="en-US" b="1" dirty="0"/>
              <a:t>HTML</a:t>
            </a:r>
            <a:r>
              <a:rPr lang="en-US" dirty="0"/>
              <a:t> (</a:t>
            </a:r>
            <a:r>
              <a:rPr lang="en-US" dirty="0" err="1"/>
              <a:t>HyperText</a:t>
            </a:r>
            <a:r>
              <a:rPr lang="en-US" dirty="0"/>
              <a:t> Markup Language) – Structural. </a:t>
            </a:r>
            <a:r>
              <a:rPr lang="en-US" i="1" dirty="0"/>
              <a:t>What</a:t>
            </a:r>
            <a:r>
              <a:rPr lang="en-US" dirty="0"/>
              <a:t> goes </a:t>
            </a:r>
            <a:r>
              <a:rPr lang="en-US" i="1" dirty="0"/>
              <a:t>where</a:t>
            </a:r>
            <a:r>
              <a:rPr lang="en-US" dirty="0"/>
              <a:t>?</a:t>
            </a:r>
          </a:p>
          <a:p>
            <a:pPr lvl="1">
              <a:lnSpc>
                <a:spcPct val="100000"/>
              </a:lnSpc>
              <a:spcBef>
                <a:spcPts val="0"/>
              </a:spcBef>
            </a:pPr>
            <a:r>
              <a:rPr lang="en-US" b="1" dirty="0"/>
              <a:t>CSS</a:t>
            </a:r>
            <a:r>
              <a:rPr lang="en-US" dirty="0"/>
              <a:t> (Cascading Style Sheets) – Aesthetic. How does it </a:t>
            </a:r>
            <a:r>
              <a:rPr lang="en-US" i="1" dirty="0"/>
              <a:t>look</a:t>
            </a:r>
            <a:r>
              <a:rPr lang="en-US" dirty="0"/>
              <a:t>?</a:t>
            </a:r>
          </a:p>
          <a:p>
            <a:pPr lvl="1">
              <a:lnSpc>
                <a:spcPct val="100000"/>
              </a:lnSpc>
              <a:spcBef>
                <a:spcPts val="0"/>
              </a:spcBef>
            </a:pPr>
            <a:r>
              <a:rPr lang="en-US" b="1" dirty="0"/>
              <a:t>JS</a:t>
            </a:r>
            <a:r>
              <a:rPr lang="en-US" dirty="0"/>
              <a:t> (JavaScript) – Behavioral. What’s it </a:t>
            </a:r>
            <a:r>
              <a:rPr lang="en-US" i="1" dirty="0"/>
              <a:t>do</a:t>
            </a:r>
            <a:r>
              <a:rPr lang="en-US" dirty="0"/>
              <a:t>?</a:t>
            </a:r>
          </a:p>
          <a:p>
            <a:pPr>
              <a:lnSpc>
                <a:spcPct val="100000"/>
              </a:lnSpc>
            </a:pPr>
            <a:r>
              <a:rPr lang="en-US" b="1" dirty="0"/>
              <a:t>Server</a:t>
            </a:r>
            <a:r>
              <a:rPr lang="en-US" dirty="0"/>
              <a:t>:</a:t>
            </a:r>
          </a:p>
          <a:p>
            <a:pPr lvl="1">
              <a:lnSpc>
                <a:spcPct val="100000"/>
              </a:lnSpc>
              <a:spcBef>
                <a:spcPts val="0"/>
              </a:spcBef>
            </a:pPr>
            <a:r>
              <a:rPr lang="en-US" b="1" dirty="0"/>
              <a:t>SQL</a:t>
            </a:r>
            <a:r>
              <a:rPr lang="en-US" dirty="0"/>
              <a:t> (Structured Query Language) – How to store/retrieve </a:t>
            </a:r>
            <a:r>
              <a:rPr lang="en-US" i="1" dirty="0"/>
              <a:t>data</a:t>
            </a:r>
            <a:r>
              <a:rPr lang="en-US" dirty="0"/>
              <a:t>?</a:t>
            </a:r>
          </a:p>
          <a:p>
            <a:pPr lvl="1">
              <a:lnSpc>
                <a:spcPct val="100000"/>
              </a:lnSpc>
              <a:spcBef>
                <a:spcPts val="0"/>
              </a:spcBef>
            </a:pPr>
            <a:r>
              <a:rPr lang="en-US" b="1" dirty="0"/>
              <a:t>PHP</a:t>
            </a:r>
            <a:r>
              <a:rPr lang="en-US" dirty="0"/>
              <a:t>, </a:t>
            </a:r>
            <a:r>
              <a:rPr lang="en-US" b="1" dirty="0"/>
              <a:t>Python</a:t>
            </a:r>
            <a:r>
              <a:rPr lang="en-US" dirty="0"/>
              <a:t>, </a:t>
            </a:r>
            <a:r>
              <a:rPr lang="en-US" b="1" dirty="0"/>
              <a:t>Ruby</a:t>
            </a:r>
            <a:r>
              <a:rPr lang="en-US" dirty="0"/>
              <a:t>, </a:t>
            </a:r>
            <a:r>
              <a:rPr lang="en-US" b="1" dirty="0"/>
              <a:t>JS</a:t>
            </a:r>
            <a:r>
              <a:rPr lang="en-US" dirty="0"/>
              <a:t>, </a:t>
            </a:r>
            <a:r>
              <a:rPr lang="en-US" b="1" dirty="0"/>
              <a:t>C#</a:t>
            </a:r>
            <a:r>
              <a:rPr lang="en-US" dirty="0"/>
              <a:t>, etc. – Operational. How are complex requests met  and jobs done?</a:t>
            </a:r>
          </a:p>
          <a:p>
            <a:pPr>
              <a:lnSpc>
                <a:spcPct val="100000"/>
              </a:lnSpc>
            </a:pPr>
            <a:r>
              <a:rPr lang="en-US" dirty="0"/>
              <a:t>You </a:t>
            </a:r>
            <a:r>
              <a:rPr lang="en-US" i="1" dirty="0"/>
              <a:t>might</a:t>
            </a:r>
            <a:r>
              <a:rPr lang="en-US" dirty="0"/>
              <a:t> need 5+ languages (including 2+ scripting languages) to build one website!</a:t>
            </a:r>
          </a:p>
          <a:p>
            <a:pPr>
              <a:lnSpc>
                <a:spcPct val="100000"/>
              </a:lnSpc>
            </a:pPr>
            <a:r>
              <a:rPr lang="en-US" dirty="0"/>
              <a:t>…or do you??</a:t>
            </a:r>
          </a:p>
        </p:txBody>
      </p:sp>
    </p:spTree>
    <p:extLst>
      <p:ext uri="{BB962C8B-B14F-4D97-AF65-F5344CB8AC3E}">
        <p14:creationId xmlns:p14="http://schemas.microsoft.com/office/powerpoint/2010/main" val="247972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aroon 5578">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6044</TotalTime>
  <Words>15700</Words>
  <Application>Microsoft Office PowerPoint</Application>
  <PresentationFormat>On-screen Show (16:9)</PresentationFormat>
  <Paragraphs>771</Paragraphs>
  <Slides>62</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Simplified Arabic Fixed</vt:lpstr>
      <vt:lpstr>Wingdings</vt:lpstr>
      <vt:lpstr>Arial</vt:lpstr>
      <vt:lpstr>Source Sans Pro</vt:lpstr>
      <vt:lpstr>Source Code Pro</vt:lpstr>
      <vt:lpstr>inherit</vt:lpstr>
      <vt:lpstr>Raleway</vt:lpstr>
      <vt:lpstr>Segoe UI</vt:lpstr>
      <vt:lpstr>Maroon 5578</vt:lpstr>
      <vt:lpstr>R Shiny for Building Web Applications</vt:lpstr>
      <vt:lpstr>Carpentries Code of Conduct</vt:lpstr>
      <vt:lpstr>Workshop overview</vt:lpstr>
      <vt:lpstr>Installation / set-up </vt:lpstr>
      <vt:lpstr>Some apps to inspire you!</vt:lpstr>
      <vt:lpstr>Hour 1: Welcome to the web!</vt:lpstr>
      <vt:lpstr>What’s a website?</vt:lpstr>
      <vt:lpstr>What’s a website really?</vt:lpstr>
      <vt:lpstr>How is a website built?</vt:lpstr>
      <vt:lpstr>R Shiny to the rescue!</vt:lpstr>
      <vt:lpstr>Why Shiny?</vt:lpstr>
      <vt:lpstr>Setting up our app’s project folder</vt:lpstr>
      <vt:lpstr>PowerPoint Presentation</vt:lpstr>
      <vt:lpstr>global.R</vt:lpstr>
      <vt:lpstr>server.R</vt:lpstr>
      <vt:lpstr>ui.R</vt:lpstr>
      <vt:lpstr>HTML 101</vt:lpstr>
      <vt:lpstr>Why bother with HTML?</vt:lpstr>
      <vt:lpstr>HTML in just three concepts</vt:lpstr>
      <vt:lpstr>All the world’s a box</vt:lpstr>
      <vt:lpstr>All the world’s a nested box</vt:lpstr>
      <vt:lpstr>Codeword: div</vt:lpstr>
      <vt:lpstr>You get a box, and you get a box, and…</vt:lpstr>
      <vt:lpstr>The head and the heart</vt:lpstr>
      <vt:lpstr>CSS and web design 101</vt:lpstr>
      <vt:lpstr>The 21st Century Challenge</vt:lpstr>
      <vt:lpstr>Shiny goes with the flow</vt:lpstr>
      <vt:lpstr>Jump-starting our UI!</vt:lpstr>
      <vt:lpstr>Why CSS?</vt:lpstr>
      <vt:lpstr>The Rules of CSS</vt:lpstr>
      <vt:lpstr>Example CSS rule:</vt:lpstr>
      <vt:lpstr>A bit more on selectors…</vt:lpstr>
      <vt:lpstr>A little vanilla</vt:lpstr>
      <vt:lpstr>Tools of the trade</vt:lpstr>
      <vt:lpstr>Hour 2: Shiny Essentials</vt:lpstr>
      <vt:lpstr>Turning the tables</vt:lpstr>
      <vt:lpstr>Restaurant Shiny</vt:lpstr>
      <vt:lpstr>Your input is requested</vt:lpstr>
      <vt:lpstr>Selector connector</vt:lpstr>
      <vt:lpstr>Event planning</vt:lpstr>
      <vt:lpstr>Advance directive</vt:lpstr>
      <vt:lpstr>Button chops</vt:lpstr>
      <vt:lpstr>Observe and report</vt:lpstr>
      <vt:lpstr>Observe and report II</vt:lpstr>
      <vt:lpstr>Tabby cats</vt:lpstr>
      <vt:lpstr>Hour 3: Adding Showstoppers</vt:lpstr>
      <vt:lpstr>Turning the tables</vt:lpstr>
      <vt:lpstr>Simmer down</vt:lpstr>
      <vt:lpstr>Style wild </vt:lpstr>
      <vt:lpstr>Newsflash</vt:lpstr>
      <vt:lpstr>Mr. Game and Watch</vt:lpstr>
      <vt:lpstr>Turning over a new leaflet</vt:lpstr>
      <vt:lpstr>Map maker</vt:lpstr>
      <vt:lpstr>Putting on the ritz</vt:lpstr>
      <vt:lpstr>Update, don’t rebuild II</vt:lpstr>
      <vt:lpstr>Watch and learn II</vt:lpstr>
      <vt:lpstr>A big plotly-eap</vt:lpstr>
      <vt:lpstr>Dialing things up…and down.</vt:lpstr>
      <vt:lpstr>Update, don’t rebuild III</vt:lpstr>
      <vt:lpstr>Watch and learn III</vt:lpstr>
      <vt:lpstr>That’s all folks!</vt:lpstr>
      <vt:lpstr>R Shiny  Post-workshop survey:  https://z.umn.edu/swc-post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Alex Bajcz</dc:creator>
  <cp:lastModifiedBy>Alex Bajcz</cp:lastModifiedBy>
  <cp:revision>180</cp:revision>
  <dcterms:modified xsi:type="dcterms:W3CDTF">2024-10-07T19:21:33Z</dcterms:modified>
</cp:coreProperties>
</file>